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62" r:id="rId2"/>
    <p:sldId id="261" r:id="rId3"/>
    <p:sldId id="260" r:id="rId4"/>
    <p:sldId id="263" r:id="rId5"/>
    <p:sldId id="264" r:id="rId6"/>
    <p:sldId id="259" r:id="rId7"/>
    <p:sldId id="265" r:id="rId8"/>
    <p:sldId id="266" r:id="rId9"/>
    <p:sldId id="267" r:id="rId10"/>
    <p:sldId id="326" r:id="rId11"/>
    <p:sldId id="327" r:id="rId12"/>
    <p:sldId id="328" r:id="rId13"/>
    <p:sldId id="329" r:id="rId14"/>
    <p:sldId id="269" r:id="rId15"/>
    <p:sldId id="273" r:id="rId16"/>
    <p:sldId id="274" r:id="rId17"/>
    <p:sldId id="275" r:id="rId18"/>
    <p:sldId id="276" r:id="rId19"/>
    <p:sldId id="277" r:id="rId20"/>
    <p:sldId id="278" r:id="rId21"/>
    <p:sldId id="330" r:id="rId22"/>
    <p:sldId id="319" r:id="rId23"/>
    <p:sldId id="280" r:id="rId24"/>
    <p:sldId id="281" r:id="rId25"/>
    <p:sldId id="282" r:id="rId26"/>
    <p:sldId id="283" r:id="rId27"/>
    <p:sldId id="284" r:id="rId28"/>
    <p:sldId id="323" r:id="rId29"/>
    <p:sldId id="324" r:id="rId30"/>
    <p:sldId id="325" r:id="rId31"/>
    <p:sldId id="285" r:id="rId32"/>
    <p:sldId id="286" r:id="rId33"/>
    <p:sldId id="287" r:id="rId34"/>
    <p:sldId id="289" r:id="rId35"/>
    <p:sldId id="318" r:id="rId36"/>
    <p:sldId id="317" r:id="rId37"/>
    <p:sldId id="291"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5" r:id="rId52"/>
    <p:sldId id="320" r:id="rId53"/>
    <p:sldId id="321" r:id="rId54"/>
    <p:sldId id="322" r:id="rId55"/>
    <p:sldId id="307" r:id="rId56"/>
    <p:sldId id="308" r:id="rId57"/>
    <p:sldId id="309" r:id="rId58"/>
    <p:sldId id="310" r:id="rId59"/>
    <p:sldId id="311" r:id="rId60"/>
    <p:sldId id="312" r:id="rId61"/>
    <p:sldId id="313" r:id="rId62"/>
    <p:sldId id="314" r:id="rId63"/>
    <p:sldId id="315" r:id="rId64"/>
    <p:sldId id="316" r:id="rId6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63" d="100"/>
          <a:sy n="63" d="100"/>
        </p:scale>
        <p:origin x="61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626F7579-C95B-47C9-83A5-4FA967011748}" type="datetimeFigureOut">
              <a:rPr lang="es-ES" smtClean="0"/>
              <a:t>24/02/2023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3239310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26F7579-C95B-47C9-83A5-4FA967011748}" type="datetimeFigureOut">
              <a:rPr lang="es-ES" smtClean="0"/>
              <a:t>24/02/2023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2355111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26F7579-C95B-47C9-83A5-4FA967011748}" type="datetimeFigureOut">
              <a:rPr lang="es-ES" smtClean="0"/>
              <a:t>24/02/2023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249123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26F7579-C95B-47C9-83A5-4FA967011748}" type="datetimeFigureOut">
              <a:rPr lang="es-ES" smtClean="0"/>
              <a:t>24/02/2023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309025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26F7579-C95B-47C9-83A5-4FA967011748}" type="datetimeFigureOut">
              <a:rPr lang="es-ES" smtClean="0"/>
              <a:t>24/02/2023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326963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626F7579-C95B-47C9-83A5-4FA967011748}" type="datetimeFigureOut">
              <a:rPr lang="es-ES" smtClean="0"/>
              <a:t>24/02/2023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121584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626F7579-C95B-47C9-83A5-4FA967011748}" type="datetimeFigureOut">
              <a:rPr lang="es-ES" smtClean="0"/>
              <a:t>24/02/2023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98925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626F7579-C95B-47C9-83A5-4FA967011748}" type="datetimeFigureOut">
              <a:rPr lang="es-ES" smtClean="0"/>
              <a:t>24/02/2023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289912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26F7579-C95B-47C9-83A5-4FA967011748}" type="datetimeFigureOut">
              <a:rPr lang="es-ES" smtClean="0"/>
              <a:t>24/02/2023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1875503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26F7579-C95B-47C9-83A5-4FA967011748}" type="datetimeFigureOut">
              <a:rPr lang="es-ES" smtClean="0"/>
              <a:t>24/02/2023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333471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26F7579-C95B-47C9-83A5-4FA967011748}" type="datetimeFigureOut">
              <a:rPr lang="es-ES" smtClean="0"/>
              <a:t>24/02/2023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EE2AEF7-8FC8-4A49-B44F-4D70B16EA4D2}" type="slidenum">
              <a:rPr lang="es-ES" smtClean="0"/>
              <a:t>‹N›</a:t>
            </a:fld>
            <a:endParaRPr lang="es-ES"/>
          </a:p>
        </p:txBody>
      </p:sp>
    </p:spTree>
    <p:extLst>
      <p:ext uri="{BB962C8B-B14F-4D97-AF65-F5344CB8AC3E}">
        <p14:creationId xmlns:p14="http://schemas.microsoft.com/office/powerpoint/2010/main" val="651041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F7579-C95B-47C9-83A5-4FA967011748}" type="datetimeFigureOut">
              <a:rPr lang="es-ES" smtClean="0"/>
              <a:t>24/02/2023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2AEF7-8FC8-4A49-B44F-4D70B16EA4D2}" type="slidenum">
              <a:rPr lang="es-ES" smtClean="0"/>
              <a:t>‹N›</a:t>
            </a:fld>
            <a:endParaRPr lang="es-ES"/>
          </a:p>
        </p:txBody>
      </p:sp>
    </p:spTree>
    <p:extLst>
      <p:ext uri="{BB962C8B-B14F-4D97-AF65-F5344CB8AC3E}">
        <p14:creationId xmlns:p14="http://schemas.microsoft.com/office/powerpoint/2010/main" val="277101951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286501" y="2307774"/>
            <a:ext cx="5159374" cy="2031325"/>
          </a:xfrm>
          <a:prstGeom prst="rect">
            <a:avLst/>
          </a:prstGeom>
        </p:spPr>
        <p:txBody>
          <a:bodyPr wrap="square">
            <a:spAutoFit/>
          </a:bodyPr>
          <a:lstStyle/>
          <a:p>
            <a:pPr algn="ctr">
              <a:lnSpc>
                <a:spcPct val="150000"/>
              </a:lnSpc>
              <a:spcAft>
                <a:spcPts val="0"/>
              </a:spcAft>
            </a:pPr>
            <a:r>
              <a:rPr lang="es-ES" sz="2400" b="1" dirty="0">
                <a:solidFill>
                  <a:srgbClr val="2C363A"/>
                </a:solidFill>
                <a:latin typeface="Times New Roman" panose="02020603050405020304" pitchFamily="18" charset="0"/>
                <a:ea typeface="Times New Roman" panose="02020603050405020304" pitchFamily="18" charset="0"/>
                <a:cs typeface="Times New Roman" panose="02020603050405020304" pitchFamily="18" charset="0"/>
              </a:rPr>
              <a:t>La </a:t>
            </a:r>
            <a:r>
              <a:rPr lang="es-ES" sz="2400" b="1" dirty="0" err="1">
                <a:solidFill>
                  <a:srgbClr val="2C363A"/>
                </a:solidFill>
                <a:latin typeface="Times New Roman" panose="02020603050405020304" pitchFamily="18" charset="0"/>
                <a:ea typeface="Times New Roman" panose="02020603050405020304" pitchFamily="18" charset="0"/>
                <a:cs typeface="Times New Roman" panose="02020603050405020304" pitchFamily="18" charset="0"/>
              </a:rPr>
              <a:t>narrazione</a:t>
            </a:r>
            <a:r>
              <a:rPr lang="es-ES" sz="2400" b="1" dirty="0">
                <a:solidFill>
                  <a:srgbClr val="2C363A"/>
                </a:solidFill>
                <a:latin typeface="Times New Roman" panose="02020603050405020304" pitchFamily="18" charset="0"/>
                <a:ea typeface="Times New Roman" panose="02020603050405020304" pitchFamily="18" charset="0"/>
                <a:cs typeface="Times New Roman" panose="02020603050405020304" pitchFamily="18" charset="0"/>
              </a:rPr>
              <a:t> del </a:t>
            </a:r>
            <a:r>
              <a:rPr lang="es-ES" sz="2400" b="1" dirty="0" err="1">
                <a:solidFill>
                  <a:srgbClr val="2C363A"/>
                </a:solidFill>
                <a:latin typeface="Times New Roman" panose="02020603050405020304" pitchFamily="18" charset="0"/>
                <a:ea typeface="Times New Roman" panose="02020603050405020304" pitchFamily="18" charset="0"/>
                <a:cs typeface="Times New Roman" panose="02020603050405020304" pitchFamily="18" charset="0"/>
              </a:rPr>
              <a:t>dolore</a:t>
            </a:r>
            <a:endParaRPr lang="es-ES" sz="2400"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50000"/>
              </a:lnSpc>
              <a:spcAft>
                <a:spcPts val="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Miguel </a:t>
            </a:r>
            <a:r>
              <a:rPr lang="es-ES" sz="2000" dirty="0" err="1">
                <a:latin typeface="Times New Roman" panose="02020603050405020304" pitchFamily="18" charset="0"/>
                <a:ea typeface="Calibri" panose="020F0502020204030204" pitchFamily="34" charset="0"/>
                <a:cs typeface="Times New Roman" panose="02020603050405020304" pitchFamily="18" charset="0"/>
              </a:rPr>
              <a:t>Beas</a:t>
            </a:r>
            <a:r>
              <a:rPr lang="es-ES" sz="2000" dirty="0">
                <a:latin typeface="Times New Roman" panose="02020603050405020304" pitchFamily="18" charset="0"/>
                <a:ea typeface="Calibri" panose="020F0502020204030204" pitchFamily="34" charset="0"/>
                <a:cs typeface="Times New Roman" panose="02020603050405020304" pitchFamily="18" charset="0"/>
              </a:rPr>
              <a:t> Miranda</a:t>
            </a:r>
          </a:p>
          <a:p>
            <a:pPr algn="r">
              <a:lnSpc>
                <a:spcPct val="150000"/>
              </a:lnSpc>
              <a:spcAft>
                <a:spcPts val="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Universidad de Granada</a:t>
            </a:r>
          </a:p>
          <a:p>
            <a:pPr algn="r">
              <a:lnSpc>
                <a:spcPct val="150000"/>
              </a:lnSpc>
              <a:spcAft>
                <a:spcPts val="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mbeas@ugr.es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https://www.psicologiaycrianza.com/wp-content/uploads/2021/10/callum-skelton-LaMnXPLz7qc-unsplash-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80" y="0"/>
            <a:ext cx="4511040" cy="6858000"/>
          </a:xfrm>
          <a:prstGeom prst="rect">
            <a:avLst/>
          </a:prstGeom>
          <a:noFill/>
          <a:ln>
            <a:noFill/>
          </a:ln>
        </p:spPr>
      </p:pic>
    </p:spTree>
    <p:extLst>
      <p:ext uri="{BB962C8B-B14F-4D97-AF65-F5344CB8AC3E}">
        <p14:creationId xmlns:p14="http://schemas.microsoft.com/office/powerpoint/2010/main" val="130142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08000" y="1174626"/>
            <a:ext cx="6096000" cy="1704569"/>
          </a:xfrm>
          <a:prstGeom prst="rect">
            <a:avLst/>
          </a:prstGeom>
        </p:spPr>
        <p:txBody>
          <a:bodyPr>
            <a:spAutoFit/>
          </a:bodyPr>
          <a:lstStyle/>
          <a:p>
            <a:pPr algn="just">
              <a:lnSpc>
                <a:spcPct val="150000"/>
              </a:lnSpc>
              <a:spcAft>
                <a:spcPts val="0"/>
              </a:spcAft>
            </a:pPr>
            <a:r>
              <a:rPr lang="it-IT"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ODIO
rabbia, ostilità, violenza antipatia,
Repulsione e inimicizia verso qualcuno
</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descr="Related image"/>
          <p:cNvPicPr/>
          <p:nvPr/>
        </p:nvPicPr>
        <p:blipFill>
          <a:blip r:embed="rId2">
            <a:extLst>
              <a:ext uri="{28A0092B-C50C-407E-A947-70E740481C1C}">
                <a14:useLocalDpi xmlns:a14="http://schemas.microsoft.com/office/drawing/2010/main" val="0"/>
              </a:ext>
            </a:extLst>
          </a:blip>
          <a:srcRect/>
          <a:stretch>
            <a:fillRect/>
          </a:stretch>
        </p:blipFill>
        <p:spPr bwMode="auto">
          <a:xfrm>
            <a:off x="8493760" y="417195"/>
            <a:ext cx="3446462" cy="2498090"/>
          </a:xfrm>
          <a:prstGeom prst="rect">
            <a:avLst/>
          </a:prstGeom>
          <a:noFill/>
          <a:ln>
            <a:noFill/>
          </a:ln>
        </p:spPr>
      </p:pic>
      <p:pic>
        <p:nvPicPr>
          <p:cNvPr id="5" name="Imagen 4" descr="Image result for imÃ¡genes ira y escuela"/>
          <p:cNvPicPr/>
          <p:nvPr/>
        </p:nvPicPr>
        <p:blipFill>
          <a:blip r:embed="rId3">
            <a:extLst>
              <a:ext uri="{28A0092B-C50C-407E-A947-70E740481C1C}">
                <a14:useLocalDpi xmlns:a14="http://schemas.microsoft.com/office/drawing/2010/main" val="0"/>
              </a:ext>
            </a:extLst>
          </a:blip>
          <a:srcRect/>
          <a:stretch>
            <a:fillRect/>
          </a:stretch>
        </p:blipFill>
        <p:spPr bwMode="auto">
          <a:xfrm>
            <a:off x="4958080" y="1666240"/>
            <a:ext cx="3291840" cy="4883150"/>
          </a:xfrm>
          <a:prstGeom prst="rect">
            <a:avLst/>
          </a:prstGeom>
          <a:noFill/>
          <a:ln>
            <a:noFill/>
          </a:ln>
        </p:spPr>
      </p:pic>
      <p:pic>
        <p:nvPicPr>
          <p:cNvPr id="6" name="Imagen 5" descr="¿CÓMO MANEJAR EL DOLOR EMOCIONAL?  |  Saltillo36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 y="4013200"/>
            <a:ext cx="2727960" cy="2143760"/>
          </a:xfrm>
          <a:prstGeom prst="rect">
            <a:avLst/>
          </a:prstGeom>
          <a:noFill/>
          <a:ln>
            <a:noFill/>
          </a:ln>
        </p:spPr>
      </p:pic>
      <p:pic>
        <p:nvPicPr>
          <p:cNvPr id="7" name="Imagen 6" descr="https://static.iris.net.co/semana/upload/images/2015/2/7/417244_142442_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7657" y="4403407"/>
            <a:ext cx="2597785" cy="1363345"/>
          </a:xfrm>
          <a:prstGeom prst="rect">
            <a:avLst/>
          </a:prstGeom>
          <a:noFill/>
          <a:ln>
            <a:noFill/>
          </a:ln>
        </p:spPr>
      </p:pic>
    </p:spTree>
    <p:extLst>
      <p:ext uri="{BB962C8B-B14F-4D97-AF65-F5344CB8AC3E}">
        <p14:creationId xmlns:p14="http://schemas.microsoft.com/office/powerpoint/2010/main" val="2052484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103360" y="285095"/>
            <a:ext cx="2682240" cy="1704569"/>
          </a:xfrm>
          <a:prstGeom prst="rect">
            <a:avLst/>
          </a:prstGeom>
        </p:spPr>
        <p:txBody>
          <a:bodyPr wrap="square">
            <a:spAutoFit/>
          </a:bodyPr>
          <a:lstStyle/>
          <a:p>
            <a:pPr algn="just">
              <a:lnSpc>
                <a:spcPct val="150000"/>
              </a:lnSpc>
              <a:spcAft>
                <a:spcPts val="0"/>
              </a:spcAft>
            </a:pPr>
            <a:r>
              <a:rPr lang="it-IT"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PAURA
Avversione, morte, offesa,
Pericolo, vergogna
</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G:\PAPA\CONGRESOS,  CONFERENCIAS\FERRARA 2023\15847202_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267" y="285095"/>
            <a:ext cx="3518853" cy="2868067"/>
          </a:xfrm>
          <a:prstGeom prst="rect">
            <a:avLst/>
          </a:prstGeom>
          <a:noFill/>
          <a:ln>
            <a:noFill/>
          </a:ln>
        </p:spPr>
      </p:pic>
      <p:pic>
        <p:nvPicPr>
          <p:cNvPr id="7170" name="Picture 2" descr="lote de calavera gr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5680" y="2123440"/>
            <a:ext cx="3027680" cy="45415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ncepto de vergüenza y de humillació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08" y="3644285"/>
            <a:ext cx="3922395" cy="287843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ombre triste que se sienta en el sofá en ca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6646" y="2418739"/>
            <a:ext cx="3329590" cy="2451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86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82800" y="5519172"/>
            <a:ext cx="4328160" cy="1338828"/>
          </a:xfrm>
          <a:prstGeom prst="rect">
            <a:avLst/>
          </a:prstGeom>
        </p:spPr>
        <p:txBody>
          <a:bodyPr wrap="square">
            <a:spAutoFit/>
          </a:bodyPr>
          <a:lstStyle/>
          <a:p>
            <a:pPr algn="just">
              <a:lnSpc>
                <a:spcPct val="150000"/>
              </a:lnSpc>
              <a:spcAft>
                <a:spcPts val="0"/>
              </a:spcAft>
            </a:pPr>
            <a:r>
              <a:rPr lang="it-IT"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IRA
Indignazione, rabbia, risentimento, vituperio
</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Image result for imÃ¡genes ira y escuel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6157" y="106124"/>
            <a:ext cx="3565843" cy="5705455"/>
          </a:xfrm>
          <a:prstGeom prst="rect">
            <a:avLst/>
          </a:prstGeom>
          <a:noFill/>
          <a:ln>
            <a:noFill/>
          </a:ln>
        </p:spPr>
      </p:pic>
      <p:pic>
        <p:nvPicPr>
          <p:cNvPr id="4" name="Imagen 3"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8533"/>
            <a:ext cx="3738880" cy="5120639"/>
          </a:xfrm>
          <a:prstGeom prst="rect">
            <a:avLst/>
          </a:prstGeom>
          <a:noFill/>
          <a:ln>
            <a:noFill/>
          </a:ln>
        </p:spPr>
      </p:pic>
      <p:pic>
        <p:nvPicPr>
          <p:cNvPr id="5" name="Imagen 4" descr="Related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9556" y="2058105"/>
            <a:ext cx="4145279" cy="3461067"/>
          </a:xfrm>
          <a:prstGeom prst="rect">
            <a:avLst/>
          </a:prstGeom>
          <a:noFill/>
          <a:ln>
            <a:noFill/>
          </a:ln>
        </p:spPr>
      </p:pic>
    </p:spTree>
    <p:extLst>
      <p:ext uri="{BB962C8B-B14F-4D97-AF65-F5344CB8AC3E}">
        <p14:creationId xmlns:p14="http://schemas.microsoft.com/office/powerpoint/2010/main" val="2219198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0583" y="121639"/>
            <a:ext cx="6096000" cy="1704569"/>
          </a:xfrm>
          <a:prstGeom prst="rect">
            <a:avLst/>
          </a:prstGeom>
        </p:spPr>
        <p:txBody>
          <a:bodyPr>
            <a:spAutoFit/>
          </a:bodyPr>
          <a:lstStyle/>
          <a:p>
            <a:pPr algn="just">
              <a:lnSpc>
                <a:spcPct val="150000"/>
              </a:lnSpc>
              <a:spcAft>
                <a:spcPts val="0"/>
              </a:spcAft>
            </a:pPr>
            <a:r>
              <a:rPr lang="it-IT" b="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TRISTEZZA-DOLORE
Senso di colpa, disgusto, malinconia, dolore, ansia, frustrazione, noia, demotivazione,...
</a:t>
            </a:r>
            <a:endParaRPr lang="es-ES"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Image result for imagen malas notas colegi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8240" y="1097281"/>
            <a:ext cx="3007360" cy="2581096"/>
          </a:xfrm>
          <a:prstGeom prst="rect">
            <a:avLst/>
          </a:prstGeom>
          <a:noFill/>
          <a:ln>
            <a:noFill/>
          </a:ln>
        </p:spPr>
      </p:pic>
      <p:pic>
        <p:nvPicPr>
          <p:cNvPr id="4" name="Imagen 3" descr="Image result for imÃ¡genes tristeza y escuela"/>
          <p:cNvPicPr/>
          <p:nvPr/>
        </p:nvPicPr>
        <p:blipFill>
          <a:blip r:embed="rId3">
            <a:extLst>
              <a:ext uri="{28A0092B-C50C-407E-A947-70E740481C1C}">
                <a14:useLocalDpi xmlns:a14="http://schemas.microsoft.com/office/drawing/2010/main" val="0"/>
              </a:ext>
            </a:extLst>
          </a:blip>
          <a:srcRect/>
          <a:stretch>
            <a:fillRect/>
          </a:stretch>
        </p:blipFill>
        <p:spPr bwMode="auto">
          <a:xfrm>
            <a:off x="90483" y="1727517"/>
            <a:ext cx="4400237" cy="2946083"/>
          </a:xfrm>
          <a:prstGeom prst="rect">
            <a:avLst/>
          </a:prstGeom>
          <a:noFill/>
          <a:ln>
            <a:noFill/>
          </a:ln>
        </p:spPr>
      </p:pic>
      <p:pic>
        <p:nvPicPr>
          <p:cNvPr id="5" name="Imagen 4" descr="Image result for imÃ¡genes tristeza y escuel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938" y="4940650"/>
            <a:ext cx="2698115" cy="1797050"/>
          </a:xfrm>
          <a:prstGeom prst="rect">
            <a:avLst/>
          </a:prstGeom>
          <a:noFill/>
          <a:ln>
            <a:noFill/>
          </a:ln>
        </p:spPr>
      </p:pic>
      <p:pic>
        <p:nvPicPr>
          <p:cNvPr id="8194" name="Picture 2" descr="Cómo evitar el aburrimiento de los niños en cl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681" y="4311276"/>
            <a:ext cx="4964958" cy="229151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2,762,627 imágenes de Dolor - Imágenes, fotos y vectores de ..."/>
          <p:cNvPicPr/>
          <p:nvPr/>
        </p:nvPicPr>
        <p:blipFill>
          <a:blip r:embed="rId6">
            <a:extLst>
              <a:ext uri="{28A0092B-C50C-407E-A947-70E740481C1C}">
                <a14:useLocalDpi xmlns:a14="http://schemas.microsoft.com/office/drawing/2010/main" val="0"/>
              </a:ext>
            </a:extLst>
          </a:blip>
          <a:srcRect/>
          <a:stretch>
            <a:fillRect/>
          </a:stretch>
        </p:blipFill>
        <p:spPr bwMode="auto">
          <a:xfrm>
            <a:off x="5689600" y="1097281"/>
            <a:ext cx="2702560" cy="2804160"/>
          </a:xfrm>
          <a:prstGeom prst="rect">
            <a:avLst/>
          </a:prstGeom>
          <a:noFill/>
          <a:ln>
            <a:noFill/>
          </a:ln>
        </p:spPr>
      </p:pic>
    </p:spTree>
    <p:extLst>
      <p:ext uri="{BB962C8B-B14F-4D97-AF65-F5344CB8AC3E}">
        <p14:creationId xmlns:p14="http://schemas.microsoft.com/office/powerpoint/2010/main" val="1479844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850" y="449893"/>
            <a:ext cx="6096000" cy="5170646"/>
          </a:xfrm>
          <a:prstGeom prst="rect">
            <a:avLst/>
          </a:prstGeom>
        </p:spPr>
        <p:txBody>
          <a:bodyPr>
            <a:spAutoFit/>
          </a:bodyPr>
          <a:lstStyle/>
          <a:p>
            <a:pPr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Esperienza multidimensionale interconnessa
 (</a:t>
            </a:r>
            <a:r>
              <a:rPr lang="it-IT" sz="2000" dirty="0" err="1">
                <a:latin typeface="Times New Roman" panose="02020603050405020304" pitchFamily="18" charset="0"/>
                <a:ea typeface="Calibri" panose="020F0502020204030204" pitchFamily="34" charset="0"/>
                <a:cs typeface="Times New Roman" panose="02020603050405020304" pitchFamily="18" charset="0"/>
              </a:rPr>
              <a:t>Melzack</a:t>
            </a:r>
            <a:r>
              <a:rPr lang="it-IT" sz="2000" dirty="0">
                <a:latin typeface="Times New Roman" panose="02020603050405020304" pitchFamily="18" charset="0"/>
                <a:ea typeface="Calibri" panose="020F0502020204030204" pitchFamily="34" charset="0"/>
                <a:cs typeface="Times New Roman" panose="02020603050405020304" pitchFamily="18" charset="0"/>
              </a:rPr>
              <a:t> y Casey, 1968):
Dimensione sensitivo-discriminante: trasmette danni ai centri nervosi superiori: spazio, tempo, intensità,...
Dimensione affettivo-emotiva. Qualità soggettiva dell'esperienza del dolore. 
Dimensione cognitivo-valutativa (</a:t>
            </a:r>
            <a:r>
              <a:rPr lang="it-IT" sz="2000" dirty="0" err="1">
                <a:latin typeface="Times New Roman" panose="02020603050405020304" pitchFamily="18" charset="0"/>
                <a:ea typeface="Calibri" panose="020F0502020204030204" pitchFamily="34" charset="0"/>
                <a:cs typeface="Times New Roman" panose="02020603050405020304" pitchFamily="18" charset="0"/>
              </a:rPr>
              <a:t>Moayedi</a:t>
            </a:r>
            <a:r>
              <a:rPr lang="it-IT" sz="2000" dirty="0">
                <a:latin typeface="Times New Roman" panose="02020603050405020304" pitchFamily="18" charset="0"/>
                <a:ea typeface="Calibri" panose="020F0502020204030204" pitchFamily="34" charset="0"/>
                <a:cs typeface="Times New Roman" panose="02020603050405020304" pitchFamily="18" charset="0"/>
              </a:rPr>
              <a:t> e Davis (2013). Sono in grado di agire sulle due dimensioni precedenti: prevenirlo, gestirlo culturalmente, agire selettivamente,...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riángulo isósceles 2"/>
          <p:cNvSpPr/>
          <p:nvPr/>
        </p:nvSpPr>
        <p:spPr>
          <a:xfrm>
            <a:off x="7713992" y="1790762"/>
            <a:ext cx="2470404" cy="22764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atin typeface="Times New Roman" panose="02020603050405020304" pitchFamily="18" charset="0"/>
                <a:ea typeface="Calibri" panose="020F0502020204030204" pitchFamily="34" charset="0"/>
                <a:cs typeface="Times New Roman" panose="02020603050405020304" pitchFamily="18" charset="0"/>
              </a:rPr>
              <a:t>DOLOR</a:t>
            </a:r>
            <a:endParaRPr lang="es-ES" dirty="0"/>
          </a:p>
        </p:txBody>
      </p:sp>
      <p:sp>
        <p:nvSpPr>
          <p:cNvPr id="4" name="Rectángulo 3"/>
          <p:cNvSpPr/>
          <p:nvPr/>
        </p:nvSpPr>
        <p:spPr>
          <a:xfrm>
            <a:off x="8082954" y="956228"/>
            <a:ext cx="2492990" cy="923330"/>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cs typeface="Times New Roman" panose="02020603050405020304" pitchFamily="18" charset="0"/>
              </a:rPr>
              <a:t>Dimensione
Sensitivo-Discriminativa
</a:t>
            </a:r>
            <a:endParaRPr lang="es-ES" dirty="0"/>
          </a:p>
        </p:txBody>
      </p:sp>
      <p:sp>
        <p:nvSpPr>
          <p:cNvPr id="5" name="Rectángulo 4"/>
          <p:cNvSpPr/>
          <p:nvPr/>
        </p:nvSpPr>
        <p:spPr>
          <a:xfrm>
            <a:off x="10071354" y="3539609"/>
            <a:ext cx="1898918" cy="646331"/>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cs typeface="Times New Roman" panose="02020603050405020304" pitchFamily="18" charset="0"/>
              </a:rPr>
              <a:t>Dimensione 
</a:t>
            </a:r>
            <a:r>
              <a:rPr lang="es-ES" dirty="0" err="1">
                <a:latin typeface="Times New Roman" panose="02020603050405020304" pitchFamily="18" charset="0"/>
                <a:ea typeface="Calibri" panose="020F0502020204030204" pitchFamily="34" charset="0"/>
                <a:cs typeface="Times New Roman" panose="02020603050405020304" pitchFamily="18" charset="0"/>
              </a:rPr>
              <a:t>Affettivo</a:t>
            </a:r>
            <a:r>
              <a:rPr lang="es-ES" dirty="0">
                <a:latin typeface="Times New Roman" panose="02020603050405020304" pitchFamily="18" charset="0"/>
                <a:ea typeface="Calibri" panose="020F0502020204030204" pitchFamily="34" charset="0"/>
                <a:cs typeface="Times New Roman" panose="02020603050405020304" pitchFamily="18" charset="0"/>
              </a:rPr>
              <a:t>-Emotiva</a:t>
            </a:r>
            <a:endParaRPr lang="es-ES" dirty="0"/>
          </a:p>
        </p:txBody>
      </p:sp>
      <p:sp>
        <p:nvSpPr>
          <p:cNvPr id="6" name="Rectángulo 5"/>
          <p:cNvSpPr/>
          <p:nvPr/>
        </p:nvSpPr>
        <p:spPr>
          <a:xfrm>
            <a:off x="6634919" y="4067237"/>
            <a:ext cx="2314275" cy="923330"/>
          </a:xfrm>
          <a:prstGeom prst="rect">
            <a:avLst/>
          </a:prstGeom>
        </p:spPr>
        <p:txBody>
          <a:bodyPr wrap="square">
            <a:spAutoFit/>
          </a:bodyPr>
          <a:lstStyle/>
          <a:p>
            <a:r>
              <a:rPr lang="es-ES" dirty="0">
                <a:latin typeface="Times New Roman" panose="02020603050405020304" pitchFamily="18" charset="0"/>
                <a:ea typeface="Calibri" panose="020F0502020204030204" pitchFamily="34" charset="0"/>
                <a:cs typeface="Times New Roman" panose="02020603050405020304" pitchFamily="18" charset="0"/>
              </a:rPr>
              <a:t>Dimensione
</a:t>
            </a:r>
            <a:r>
              <a:rPr lang="es-ES" dirty="0" err="1">
                <a:latin typeface="Times New Roman" panose="02020603050405020304" pitchFamily="18" charset="0"/>
                <a:ea typeface="Calibri" panose="020F0502020204030204" pitchFamily="34" charset="0"/>
                <a:cs typeface="Times New Roman" panose="02020603050405020304" pitchFamily="18" charset="0"/>
              </a:rPr>
              <a:t>Valutativa</a:t>
            </a:r>
            <a:r>
              <a:rPr lang="es-ES" dirty="0">
                <a:latin typeface="Times New Roman" panose="02020603050405020304" pitchFamily="18" charset="0"/>
                <a:ea typeface="Calibri" panose="020F0502020204030204" pitchFamily="34" charset="0"/>
                <a:cs typeface="Times New Roman" panose="02020603050405020304" pitchFamily="18" charset="0"/>
              </a:rPr>
              <a:t> cognitiva 
</a:t>
            </a:r>
            <a:endParaRPr lang="es-ES" dirty="0"/>
          </a:p>
        </p:txBody>
      </p:sp>
    </p:spTree>
    <p:extLst>
      <p:ext uri="{BB962C8B-B14F-4D97-AF65-F5344CB8AC3E}">
        <p14:creationId xmlns:p14="http://schemas.microsoft.com/office/powerpoint/2010/main" val="3592916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05425" y="1260039"/>
            <a:ext cx="6096000" cy="3268652"/>
          </a:xfrm>
          <a:prstGeom prst="rect">
            <a:avLst/>
          </a:prstGeom>
        </p:spPr>
        <p:txBody>
          <a:bodyPr>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Cos'è la sofferenza?
La sofferenza è uno stato
e ha una componente di incertezza, di insicurezza nella gestione o nel controllo di qualcosa, 
angoscia generata dalla paura dell'ignoto. 
Il dolore è una sensazione immediata. La sofferenza è più culturale e dipende anche dalla causa, dalla sua origine</a:t>
            </a:r>
            <a:r>
              <a:rPr lang="es-ES" sz="2000" dirty="0">
                <a:latin typeface="Times New Roman" panose="02020603050405020304" pitchFamily="18" charset="0"/>
                <a:ea typeface="Calibri" panose="020F0502020204030204" pitchFamily="34" charset="0"/>
                <a:cs typeface="Times New Roman" panose="02020603050405020304" pitchFamily="18" charset="0"/>
              </a:rPr>
              <a:t>.</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Fotos de Sufrimiento, +48.000 Fotos de stock gratuitas 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 y="388938"/>
            <a:ext cx="3521075" cy="234550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Mano detrás de alambre de pú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6" descr="Mujer joven en desesperació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2" name="Picture 8" descr="Gratis Fotos de stock gratuitas de acostado, agonizante, calambres abdominales Foto d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992" y="3143550"/>
            <a:ext cx="2462408" cy="369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403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90240" y="252456"/>
            <a:ext cx="4829175" cy="4204356"/>
          </a:xfrm>
          <a:prstGeom prst="rect">
            <a:avLst/>
          </a:prstGeom>
        </p:spPr>
        <p:txBody>
          <a:bodyPr wrap="square">
            <a:spAutoFit/>
          </a:bodyPr>
          <a:lstStyle/>
          <a:p>
            <a:pPr algn="just">
              <a:lnSpc>
                <a:spcPct val="150000"/>
              </a:lnSpc>
              <a:spcAft>
                <a:spcPts val="0"/>
              </a:spcAft>
            </a:pPr>
            <a:r>
              <a:rPr lang="it-IT" b="1" dirty="0">
                <a:latin typeface="Times New Roman" panose="02020603050405020304" pitchFamily="18" charset="0"/>
                <a:ea typeface="Calibri" panose="020F0502020204030204" pitchFamily="34" charset="0"/>
                <a:cs typeface="Times New Roman" panose="02020603050405020304" pitchFamily="18" charset="0"/>
              </a:rPr>
              <a:t>Differenza tra la sofferenza di un bambino e di un adulto.
In generale, gli adulti hanno una responsabilità: bambini, lavoro...
Gli adulti conoscono l'autosufficienza, di solito sono indipendenti.
Il bambino è consapevole della sua vulnerabilità.
Il bambino si adatta meglio.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Niño desesperado imagen de archivo.  Imagen de ocultado - 30195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1792"/>
            <a:ext cx="303784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Triste anciana de 80 años — Foto de 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AutoShape 6" descr="Dolor de anciana foto de archivo. Imagen de copia, headache - 24687288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6" name="Picture 8" descr="Imagen De Un Anciano Sosteniendo Su Pecho Sufrimiento De Un Ataque Al  Corazón Fotos, Retratos, Imágenes Y Fotografía De Archivo Libres De  Derecho. Image 174929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1925" y="3606843"/>
            <a:ext cx="4184650" cy="31352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FA Levante - Están tan cerca y a la vez tan lejos; me volví invisible, no  ven mi sufrimiento, no ven que los necesito. Una llamada, un día juntos,  una palabra 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5245" y="1031585"/>
            <a:ext cx="2095500" cy="218122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3881023" y="5435084"/>
            <a:ext cx="4611391" cy="923330"/>
          </a:xfrm>
          <a:prstGeom prst="rect">
            <a:avLst/>
          </a:prstGeom>
        </p:spPr>
        <p:txBody>
          <a:bodyPr wrap="none">
            <a:spAutoFit/>
          </a:bodyPr>
          <a:lstStyle/>
          <a:p>
            <a:r>
              <a:rPr lang="it-IT" dirty="0">
                <a:latin typeface="Times New Roman" panose="02020603050405020304" pitchFamily="18" charset="0"/>
                <a:ea typeface="Calibri" panose="020F0502020204030204" pitchFamily="34" charset="0"/>
                <a:cs typeface="Times New Roman" panose="02020603050405020304" pitchFamily="18" charset="0"/>
              </a:rPr>
              <a:t>SONO MOLTO VICINI,
MA NON VEDONO LA MIA SOFFERENZA. 
</a:t>
            </a:r>
            <a:endParaRPr lang="es-ES" dirty="0"/>
          </a:p>
        </p:txBody>
      </p:sp>
      <p:sp>
        <p:nvSpPr>
          <p:cNvPr id="6" name="Rectángulo 5"/>
          <p:cNvSpPr/>
          <p:nvPr/>
        </p:nvSpPr>
        <p:spPr>
          <a:xfrm>
            <a:off x="275545" y="1250950"/>
            <a:ext cx="2505814" cy="646331"/>
          </a:xfrm>
          <a:prstGeom prst="rect">
            <a:avLst/>
          </a:prstGeom>
        </p:spPr>
        <p:txBody>
          <a:bodyPr wrap="none">
            <a:spAutoFit/>
          </a:bodyPr>
          <a:lstStyle/>
          <a:p>
            <a:r>
              <a:rPr lang="es-ES" dirty="0">
                <a:latin typeface="Times New Roman" panose="02020603050405020304" pitchFamily="18" charset="0"/>
                <a:cs typeface="Times New Roman" panose="02020603050405020304" pitchFamily="18" charset="0"/>
              </a:rPr>
              <a:t>UN MONDO DIVERSO
</a:t>
            </a:r>
            <a:endParaRPr lang="es-ES" dirty="0"/>
          </a:p>
        </p:txBody>
      </p:sp>
    </p:spTree>
    <p:extLst>
      <p:ext uri="{BB962C8B-B14F-4D97-AF65-F5344CB8AC3E}">
        <p14:creationId xmlns:p14="http://schemas.microsoft.com/office/powerpoint/2010/main" val="1538177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7175" y="1216015"/>
            <a:ext cx="6096000" cy="4247317"/>
          </a:xfrm>
          <a:prstGeom prst="rect">
            <a:avLst/>
          </a:prstGeom>
        </p:spPr>
        <p:txBody>
          <a:bodyPr>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Tipologie di dolore: 
Acuto
Cronico
Dolore fisico
Dolore emotivo: di solito sotto forma di ansia, paura, tristezza o rabbia
Dolore intellettuale: non sapere come gestire le emozioni spiacevoli.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Image result for imÃ¡genes miedo y escuela"/>
          <p:cNvPicPr/>
          <p:nvPr/>
        </p:nvPicPr>
        <p:blipFill>
          <a:blip r:embed="rId2">
            <a:extLst>
              <a:ext uri="{28A0092B-C50C-407E-A947-70E740481C1C}">
                <a14:useLocalDpi xmlns:a14="http://schemas.microsoft.com/office/drawing/2010/main" val="0"/>
              </a:ext>
            </a:extLst>
          </a:blip>
          <a:srcRect/>
          <a:stretch>
            <a:fillRect/>
          </a:stretch>
        </p:blipFill>
        <p:spPr bwMode="auto">
          <a:xfrm>
            <a:off x="8194357" y="756810"/>
            <a:ext cx="2874645" cy="1914525"/>
          </a:xfrm>
          <a:prstGeom prst="rect">
            <a:avLst/>
          </a:prstGeom>
          <a:noFill/>
          <a:ln>
            <a:noFill/>
          </a:ln>
        </p:spPr>
      </p:pic>
      <p:pic>
        <p:nvPicPr>
          <p:cNvPr id="4" name="Imagen 3" descr="https://d2drhpw56bvoc4.cloudfront.net/wp-content/uploads/2015/12/22211015/foto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4357" y="4519826"/>
            <a:ext cx="2874645" cy="1887012"/>
          </a:xfrm>
          <a:prstGeom prst="rect">
            <a:avLst/>
          </a:prstGeom>
          <a:noFill/>
          <a:ln>
            <a:noFill/>
          </a:ln>
        </p:spPr>
      </p:pic>
    </p:spTree>
    <p:extLst>
      <p:ext uri="{BB962C8B-B14F-4D97-AF65-F5344CB8AC3E}">
        <p14:creationId xmlns:p14="http://schemas.microsoft.com/office/powerpoint/2010/main" val="358224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8138" y="2621280"/>
            <a:ext cx="10261599" cy="3349956"/>
          </a:xfrm>
          <a:prstGeom prst="rect">
            <a:avLst/>
          </a:prstGeom>
        </p:spPr>
        <p:txBody>
          <a:bodyPr wrap="square">
            <a:spAutoFit/>
          </a:bodyPr>
          <a:lstStyle/>
          <a:p>
            <a:pPr algn="just">
              <a:lnSpc>
                <a:spcPct val="150000"/>
              </a:lnSpc>
              <a:spcAft>
                <a:spcPts val="0"/>
              </a:spcAft>
            </a:pPr>
            <a:r>
              <a:rPr lang="it-IT"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Tipologie  di sofferenza
Sofferenza primaria
Morte improvvisa di un figlio, partner o familiare a causa di malattia o incidente.
Lavoro, perdita di posti di lavoro, una grave crisi economica.
Conoscenza di una grave malattia e annuncio della propria morte.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Imagen 7" descr="Trauma vicario: definición, causas y tratamient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4960" y="248284"/>
            <a:ext cx="4889817" cy="3734436"/>
          </a:xfrm>
          <a:prstGeom prst="rect">
            <a:avLst/>
          </a:prstGeom>
          <a:noFill/>
          <a:ln>
            <a:noFill/>
          </a:ln>
        </p:spPr>
      </p:pic>
    </p:spTree>
    <p:extLst>
      <p:ext uri="{BB962C8B-B14F-4D97-AF65-F5344CB8AC3E}">
        <p14:creationId xmlns:p14="http://schemas.microsoft.com/office/powerpoint/2010/main" val="2205460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19800" y="390525"/>
            <a:ext cx="6096000" cy="4653646"/>
          </a:xfrm>
          <a:prstGeom prst="rect">
            <a:avLst/>
          </a:prstGeom>
        </p:spPr>
        <p:txBody>
          <a:bodyPr>
            <a:spAutoFit/>
          </a:bodyPr>
          <a:lstStyle/>
          <a:p>
            <a:pPr marL="342900" lvl="0" indent="-342900" algn="just">
              <a:lnSpc>
                <a:spcPct val="150000"/>
              </a:lnSpc>
              <a:spcAft>
                <a:spcPts val="0"/>
              </a:spcAft>
              <a:buFont typeface="Times New Roman" panose="02020603050405020304" pitchFamily="18" charset="0"/>
              <a:buChar char="-"/>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Altre sofferenze 
Perdita di autonomia.
Solitudine.
</a:t>
            </a:r>
            <a:r>
              <a:rPr lang="it-IT"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Empatizzare</a:t>
            </a: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qualcuno che soffre.
Malattia mentale.
Senzatetto.
Sofferenza «in attesa»: in ospedale, prima di una diagnosi, di una risposta di lavoro, di una risposta d'amore,...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18" name="Picture 2" descr="Muchacha de la soledad fotografía de archivo libre de regalí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526" y="4165600"/>
            <a:ext cx="3556274" cy="236936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Mujer de mediana edad con pelo corto y emociones negativas. collage. fondo negro. formato cuadrado  foto de archiv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427" y="390525"/>
            <a:ext cx="3391853" cy="3429635"/>
          </a:xfrm>
          <a:prstGeom prst="rect">
            <a:avLst/>
          </a:prstGeom>
          <a:noFill/>
          <a:ln>
            <a:noFill/>
          </a:ln>
        </p:spPr>
      </p:pic>
    </p:spTree>
    <p:extLst>
      <p:ext uri="{BB962C8B-B14F-4D97-AF65-F5344CB8AC3E}">
        <p14:creationId xmlns:p14="http://schemas.microsoft.com/office/powerpoint/2010/main" val="2352273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19475" y="459418"/>
            <a:ext cx="6096000" cy="5632311"/>
          </a:xfrm>
          <a:prstGeom prst="rect">
            <a:avLst/>
          </a:prstGeom>
        </p:spPr>
        <p:txBody>
          <a:bodyPr>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SCHEMA
1 Domande iniziali
2 Obiettivi
3 Emozioni e tipologie
4 Definizione di dolore e sofferenza. Differenze
5 Tipologie di dolore e sofferenza
6 Positività tossica
7 Quali dolori e emozioni spiacevoli sentiamo
8 Come gestire il dolore e la sofferenza
9 Il dolore e la sua espressione attraverso l'arte
10 Considerazioni finali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5928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1450" y="1028700"/>
            <a:ext cx="6096000" cy="5115311"/>
          </a:xfrm>
          <a:prstGeom prst="rect">
            <a:avLst/>
          </a:prstGeom>
        </p:spPr>
        <p:txBody>
          <a:bodyPr>
            <a:spAutoFit/>
          </a:bodyPr>
          <a:lstStyle/>
          <a:p>
            <a:pPr marL="342900" lvl="0" indent="-342900" algn="just">
              <a:lnSpc>
                <a:spcPct val="150000"/>
              </a:lnSpc>
              <a:spcAft>
                <a:spcPts val="0"/>
              </a:spcAft>
              <a:buFont typeface="Times New Roman" panose="02020603050405020304" pitchFamily="18" charset="0"/>
              <a:buChar char="-"/>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Altre sofferenze minori
Soffrire per amore.
Paura di andare in una residenza a causa della sua monotonia e omogeneizzazione, mancanza di indipendenza.
Vulnerabilità degli anziani.
Sofferenza della persona pessimista.
Sofferenza e disprezzo per l'altro, sentimento di indifferenza, mobbing, molestie,...
Sofferenza della trasmissione genetica di malattie,...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44" name="Picture 4" descr="Residencias para Mayores: Objetivos, Escoger y Servicios - Asi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275" y="145597"/>
            <a:ext cx="4800600" cy="320992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ando el amor se transforma en sufrimiento - La mente es maravillo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275" y="3524251"/>
            <a:ext cx="48006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678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84480" y="853440"/>
            <a:ext cx="8412480" cy="3730317"/>
          </a:xfrm>
          <a:prstGeom prst="rect">
            <a:avLst/>
          </a:prstGeom>
        </p:spPr>
        <p:txBody>
          <a:bodyPr wrap="square">
            <a:spAutoFit/>
          </a:bodyPr>
          <a:lstStyle/>
          <a:p>
            <a:pPr algn="just">
              <a:lnSpc>
                <a:spcPct val="150000"/>
              </a:lnSpc>
              <a:spcAft>
                <a:spcPts val="0"/>
              </a:spcAft>
            </a:pPr>
            <a:r>
              <a:rPr lang="es-E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a:t>
            </a: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Conseguenze psichiche e fisiche delle emozioni spiacevoli: 
Diminuzione delle relazioni familiari e sociali.
Perdita di umore.
Sensazione di fallimento, sforzo inutile, impotenza, inutilità, perdita di autostima, se non necessario. Possiamo cadere in uno stato depressivo e ansioso.
Modifica della respirazione, cambiamento di postura, aumento della tensione muscolare, sudorazione, arrossamento,...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290" name="Picture 2" descr="10 claves sobre la Hiperhidrosis y su solución Hospital Cruz Roja Córdo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4409" y="4832303"/>
            <a:ext cx="2619375" cy="17430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8 ideas par manejar el enfado de manera respetuos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2294" name="Picture 6" descr="Mi HIJO siempre está ENFADADO ¿qué ha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975" y="2639378"/>
            <a:ext cx="2731293" cy="182086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Consejos para superar un estado depresivo | DKV Quiero cuidar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6960" y="420282"/>
            <a:ext cx="3232308" cy="184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881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 No importa si el vaso está medio lleno o medio vací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2547" y="1289685"/>
            <a:ext cx="3551555" cy="2967990"/>
          </a:xfrm>
          <a:prstGeom prst="rect">
            <a:avLst/>
          </a:prstGeom>
          <a:noFill/>
          <a:ln>
            <a:noFill/>
          </a:ln>
        </p:spPr>
      </p:pic>
      <p:sp>
        <p:nvSpPr>
          <p:cNvPr id="3" name="Rectángulo 2"/>
          <p:cNvSpPr/>
          <p:nvPr/>
        </p:nvSpPr>
        <p:spPr>
          <a:xfrm>
            <a:off x="3633256" y="4754965"/>
            <a:ext cx="4104009" cy="967957"/>
          </a:xfrm>
          <a:prstGeom prst="rect">
            <a:avLst/>
          </a:prstGeom>
        </p:spPr>
        <p:txBody>
          <a:bodyPr wrap="none">
            <a:spAutoFit/>
          </a:bodyPr>
          <a:lstStyle/>
          <a:p>
            <a:pPr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Bicchiere mezzo pieno o mezzo vuoto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4546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6044" y="0"/>
            <a:ext cx="5467350" cy="3788858"/>
          </a:xfrm>
          <a:prstGeom prst="rect">
            <a:avLst/>
          </a:prstGeom>
        </p:spPr>
        <p:txBody>
          <a:bodyPr wrap="square">
            <a:spAutoFit/>
          </a:bodyPr>
          <a:lstStyle/>
          <a:p>
            <a:pPr algn="just">
              <a:lnSpc>
                <a:spcPct val="150000"/>
              </a:lnSpc>
              <a:spcAft>
                <a:spcPts val="0"/>
              </a:spcAft>
            </a:pPr>
            <a:r>
              <a:rPr lang="es-E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6 </a:t>
            </a:r>
            <a:r>
              <a:rPr lang="it-IT"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POSITIVITÀ TOSSICA
Si pensa che possiamo cambiare le circostanze o trasformarci come persone solo adottando pensieri e atteggiamenti positivi.
Crea la falsa sensazione che tutto ciò che accade sia sotto il nostro controllo.
Il pensiero positivista è stato esagerato come il modo ideale per gestire il dolore e le emozioni.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Qué es la positividad tóxica y por qué puede ser una trampa - BBC News Mu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75" y="3069891"/>
            <a:ext cx="6096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sitividad tóxica, el riesgo del optimismo extremo - Bienestar Colsanit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0325" y="420092"/>
            <a:ext cx="5118100" cy="19992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507go.tv Buena Vida: 5 Ejemplos De Positividad Tóx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 y="3939510"/>
            <a:ext cx="3004025" cy="168976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514668" y="5796736"/>
            <a:ext cx="1355051" cy="646331"/>
          </a:xfrm>
          <a:prstGeom prst="rect">
            <a:avLst/>
          </a:prstGeom>
        </p:spPr>
        <p:txBody>
          <a:bodyPr wrap="none">
            <a:spAutoFit/>
          </a:bodyPr>
          <a:lstStyle/>
          <a:p>
            <a:r>
              <a:rPr lang="es-ES" dirty="0"/>
              <a:t>non pensare</a:t>
            </a:r>
          </a:p>
          <a:p>
            <a:r>
              <a:rPr lang="es-ES" dirty="0"/>
              <a:t>SII POSITIVO</a:t>
            </a:r>
          </a:p>
        </p:txBody>
      </p:sp>
    </p:spTree>
    <p:extLst>
      <p:ext uri="{BB962C8B-B14F-4D97-AF65-F5344CB8AC3E}">
        <p14:creationId xmlns:p14="http://schemas.microsoft.com/office/powerpoint/2010/main" val="3640742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34025" y="181392"/>
            <a:ext cx="6096000" cy="5115311"/>
          </a:xfrm>
          <a:prstGeom prst="rect">
            <a:avLst/>
          </a:prstGeom>
        </p:spPr>
        <p:txBody>
          <a:bodyPr>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CONSEGUENZE DEL PENSIERO FALSO POSITIVO
Incoraggia la negazione del problema e la fuga da esso.
Ti incolpa di provare emozioni sane, come tristezza o rabbia, e ti toglie il diritto di sbagliare.
Rende un problema provare un disagio emotivo quando è un processo normale.
Ti dice che non sei abbastanza valido così come sei.
Richiede che tu stia continuamente lottando e cambiando, indipendentemente da ciò che accade nella tua vita, che tu lo voglia o meno.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Positividad tóxica: demasiado optimismo puede ser peor que la triste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7" y="276226"/>
            <a:ext cx="5384798" cy="30289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ositividad tóxica, cuando el optimismo es un arma de doble filo - La Mente  es Maravillo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6" y="3400009"/>
            <a:ext cx="4762500"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708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6225" y="259393"/>
            <a:ext cx="6096000" cy="5115311"/>
          </a:xfrm>
          <a:prstGeom prst="rect">
            <a:avLst/>
          </a:prstGeom>
        </p:spPr>
        <p:txBody>
          <a:bodyPr>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CONSEGUENZE DEL PENSIERO FALSO POSITIVO
Ti tratta come un essere debole e fragile, incapace di affrontare il disagio insito nella vita.
Ti impedisce di comprendere i tuoi problemi, un requisito essenziale per essere in grado di reagire in modo appropriato ad essi.
Ti fa sentire incapace, perché non sai come affrontare una realtà perché non la stai "vedendo nel modo giusto".
Non ci sono soluzioni universali al dolore, perché è un sentimento personale.
Sindrome della ragazza fortunata.</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22" name="Picture 2" descr="REPORTEIBERO | Positividad: cuando lo bueno se convierte en tóxico | IBE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7049" y="1615678"/>
            <a:ext cx="5089525" cy="381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336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867400" y="0"/>
            <a:ext cx="6096000" cy="4191981"/>
          </a:xfrm>
          <a:prstGeom prst="rect">
            <a:avLst/>
          </a:prstGeom>
        </p:spPr>
        <p:txBody>
          <a:bodyPr>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Cosa ci portano il dolore e le emozione spiacevoli?.
Premessa: fanno parte di un processo biologico innato, quindi non possiamo ignorarli.
Ci dicono i nostri bisogni insoddisfatti o indicano ciò che è dannoso per noi. Ci spingono a compiere un'azione adattiva.
È bello avere problemi nella vita perché in questo modo impariamo, acquisiamo la capacità di soffrire. L'importante è imparare a elaborarli</a:t>
            </a:r>
            <a:r>
              <a:rPr lang="es-ES" sz="2000" dirty="0">
                <a:latin typeface="Times New Roman" panose="02020603050405020304" pitchFamily="18" charset="0"/>
                <a:ea typeface="Calibri" panose="020F0502020204030204" pitchFamily="34" charset="0"/>
                <a:cs typeface="Times New Roman" panose="02020603050405020304" pitchFamily="18" charset="0"/>
              </a:rPr>
              <a:t>.</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6" name="Picture 2" descr="Te duele? ¡Qué bueno, porque es necesario! | La parado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550" y="4708981"/>
            <a:ext cx="1803400" cy="21279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or qué dormir es bueno cuando sufres de dolor de gargan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16" y="114300"/>
            <a:ext cx="2658783" cy="177252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olor femoropatelar. ¿Es bueno realizar ejercici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899" y="200025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ómo aliviar el dolor de muelas | Clínica Dental Nuño Gil Burg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16" y="3600450"/>
            <a:ext cx="2981325" cy="140370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Qué alimentos son buenos para reducir el dolor de espal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5899" y="5004157"/>
            <a:ext cx="3228975" cy="181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040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7175" y="276225"/>
            <a:ext cx="9144000" cy="3730317"/>
          </a:xfrm>
          <a:prstGeom prst="rect">
            <a:avLst/>
          </a:prstGeom>
        </p:spPr>
        <p:txBody>
          <a:bodyPr wrap="square">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Cosa ci portano il dolore e le emozioni spiacevoli?</a:t>
            </a:r>
          </a:p>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Le emozioni spiacevoli sono utili, essenziali per vivere:
La tristezza segnala dolore e ci invita a chiedere sostegno
La rabbia ci motiva ad affrontare ciò che ci danneggia
Il senso di colpa ci spinge ad essere consapevoli della nostra azione e a riparare il danno
L'ansia ci dice cosa ci fa sentire sopraffatti e lontani da essa
La paura ci rende prudenti.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0" name="Picture 2" descr="El placer de prestar ayuda a los demá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340" y="276224"/>
            <a:ext cx="3217068" cy="18383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ompetencia De Inteligencia Creativa Con Concepto Convencional  Enfrentamiento Entre Intelecto Bien Leído Y Mente Débil Ilustración del  Vector - Ilustración de idea, potencia: 1965771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4340" y="4764640"/>
            <a:ext cx="3790949" cy="18954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Qué es la atenuante de reparación del dañ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565" y="3454953"/>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4 pasos para reparar el daño emocional que le hemos causado a otra persona  | Famili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87" y="3838575"/>
            <a:ext cx="3005676" cy="170497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or qué experimentamos la sensación de miedo? - Todo tiene un porqué - CO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6375" y="4764641"/>
            <a:ext cx="2849166" cy="182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10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s://img.buzzfeed.com/buzzfeed-static/static/enhanced/webdr01/2013/4/24/14/enhanced-buzz-20723-1366829889-16.jpg?downsize=600:*&amp;output-format=auto&amp;output-quality=aut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616" y="135449"/>
            <a:ext cx="1910715" cy="3131185"/>
          </a:xfrm>
          <a:prstGeom prst="rect">
            <a:avLst/>
          </a:prstGeom>
          <a:noFill/>
          <a:ln>
            <a:noFill/>
          </a:ln>
        </p:spPr>
      </p:pic>
      <p:sp>
        <p:nvSpPr>
          <p:cNvPr id="3" name="Rectángulo 2"/>
          <p:cNvSpPr/>
          <p:nvPr/>
        </p:nvSpPr>
        <p:spPr>
          <a:xfrm>
            <a:off x="9324" y="3278666"/>
            <a:ext cx="2479040" cy="1200329"/>
          </a:xfrm>
          <a:prstGeom prst="rect">
            <a:avLst/>
          </a:prstGeom>
        </p:spPr>
        <p:txBody>
          <a:bodyPr wrap="square">
            <a:spAutoFit/>
          </a:bodyPr>
          <a:lstStyle/>
          <a:p>
            <a:r>
              <a:rPr lang="it-IT" dirty="0">
                <a:solidFill>
                  <a:srgbClr val="222222"/>
                </a:solidFill>
                <a:latin typeface="Helvetica" panose="020B0604020202020204" pitchFamily="34" charset="0"/>
                <a:ea typeface="Calibri" panose="020F0502020204030204" pitchFamily="34" charset="0"/>
                <a:cs typeface="Times New Roman" panose="02020603050405020304" pitchFamily="18" charset="0"/>
              </a:rPr>
              <a:t>Cavalcavia sul Monte </a:t>
            </a:r>
            <a:r>
              <a:rPr lang="it-IT" dirty="0" err="1">
                <a:solidFill>
                  <a:srgbClr val="222222"/>
                </a:solidFill>
                <a:latin typeface="Helvetica" panose="020B0604020202020204" pitchFamily="34" charset="0"/>
                <a:ea typeface="Calibri" panose="020F0502020204030204" pitchFamily="34" charset="0"/>
                <a:cs typeface="Times New Roman" panose="02020603050405020304" pitchFamily="18" charset="0"/>
              </a:rPr>
              <a:t>Nimbus</a:t>
            </a:r>
            <a:r>
              <a:rPr lang="it-IT" dirty="0">
                <a:solidFill>
                  <a:srgbClr val="222222"/>
                </a:solidFill>
                <a:latin typeface="Helvetica" panose="020B0604020202020204" pitchFamily="34" charset="0"/>
                <a:ea typeface="Calibri" panose="020F0502020204030204" pitchFamily="34" charset="0"/>
                <a:cs typeface="Times New Roman" panose="02020603050405020304" pitchFamily="18" charset="0"/>
              </a:rPr>
              <a:t>,
 in Canada.
</a:t>
            </a:r>
            <a:endParaRPr lang="es-ES" dirty="0"/>
          </a:p>
        </p:txBody>
      </p:sp>
      <p:sp>
        <p:nvSpPr>
          <p:cNvPr id="4" name="Rectángulo 3"/>
          <p:cNvSpPr/>
          <p:nvPr/>
        </p:nvSpPr>
        <p:spPr>
          <a:xfrm>
            <a:off x="7922260" y="226764"/>
            <a:ext cx="1931397" cy="1711366"/>
          </a:xfrm>
          <a:prstGeom prst="rect">
            <a:avLst/>
          </a:prstGeom>
        </p:spPr>
        <p:txBody>
          <a:bodyPr wrap="square">
            <a:spAutoFit/>
          </a:bodyPr>
          <a:lstStyle/>
          <a:p>
            <a:pPr algn="just">
              <a:lnSpc>
                <a:spcPct val="150000"/>
              </a:lnSpc>
              <a:spcAft>
                <a:spcPts val="0"/>
              </a:spcAft>
            </a:pPr>
            <a:r>
              <a:rPr lang="it-IT" dirty="0">
                <a:solidFill>
                  <a:srgbClr val="222222"/>
                </a:solidFill>
                <a:latin typeface="Helvetica" panose="020B0604020202020204" pitchFamily="34" charset="0"/>
                <a:ea typeface="Calibri" panose="020F0502020204030204" pitchFamily="34" charset="0"/>
                <a:cs typeface="Times New Roman" panose="02020603050405020304" pitchFamily="18" charset="0"/>
              </a:rPr>
              <a:t>Kayak estremo alle Cascate Vittoria.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https://img.buzzfeed.com/buzzfeed-static/static/enhanced/webdr06/2013/4/29/17/enhanced-buzz-orig-10761-1367271934-11.jpg?downsize=600:*&amp;output-format=auto&amp;output-quality=auto"/>
          <p:cNvPicPr/>
          <p:nvPr/>
        </p:nvPicPr>
        <p:blipFill>
          <a:blip r:embed="rId3">
            <a:extLst>
              <a:ext uri="{28A0092B-C50C-407E-A947-70E740481C1C}">
                <a14:useLocalDpi xmlns:a14="http://schemas.microsoft.com/office/drawing/2010/main" val="0"/>
              </a:ext>
            </a:extLst>
          </a:blip>
          <a:srcRect/>
          <a:stretch>
            <a:fillRect/>
          </a:stretch>
        </p:blipFill>
        <p:spPr bwMode="auto">
          <a:xfrm>
            <a:off x="2479040" y="117108"/>
            <a:ext cx="5400040" cy="3599180"/>
          </a:xfrm>
          <a:prstGeom prst="rect">
            <a:avLst/>
          </a:prstGeom>
          <a:noFill/>
          <a:ln>
            <a:noFill/>
          </a:ln>
        </p:spPr>
      </p:pic>
      <p:pic>
        <p:nvPicPr>
          <p:cNvPr id="6" name="Imagen 5" descr="https://img.buzzfeed.com/buzzfeed-static/static/enhanced/webdr05/2013/4/26/16/enhanced-buzz-22292-1367008603-15.jpg?downsize=600:*&amp;output-format=auto&amp;output-quality=auto"/>
          <p:cNvPicPr/>
          <p:nvPr/>
        </p:nvPicPr>
        <p:blipFill>
          <a:blip r:embed="rId4">
            <a:extLst>
              <a:ext uri="{28A0092B-C50C-407E-A947-70E740481C1C}">
                <a14:useLocalDpi xmlns:a14="http://schemas.microsoft.com/office/drawing/2010/main" val="0"/>
              </a:ext>
            </a:extLst>
          </a:blip>
          <a:srcRect/>
          <a:stretch>
            <a:fillRect/>
          </a:stretch>
        </p:blipFill>
        <p:spPr bwMode="auto">
          <a:xfrm>
            <a:off x="8447405" y="1916698"/>
            <a:ext cx="3655060" cy="4819015"/>
          </a:xfrm>
          <a:prstGeom prst="rect">
            <a:avLst/>
          </a:prstGeom>
          <a:noFill/>
          <a:ln>
            <a:noFill/>
          </a:ln>
        </p:spPr>
      </p:pic>
      <p:sp>
        <p:nvSpPr>
          <p:cNvPr id="7" name="Rectángulo 6"/>
          <p:cNvSpPr/>
          <p:nvPr/>
        </p:nvSpPr>
        <p:spPr>
          <a:xfrm>
            <a:off x="375920" y="4661833"/>
            <a:ext cx="2743200" cy="2126864"/>
          </a:xfrm>
          <a:prstGeom prst="rect">
            <a:avLst/>
          </a:prstGeom>
        </p:spPr>
        <p:txBody>
          <a:bodyPr wrap="square">
            <a:spAutoFit/>
          </a:bodyPr>
          <a:lstStyle/>
          <a:p>
            <a:pPr algn="just">
              <a:lnSpc>
                <a:spcPct val="150000"/>
              </a:lnSpc>
              <a:spcAft>
                <a:spcPts val="0"/>
              </a:spcAft>
            </a:pPr>
            <a:r>
              <a:rPr lang="it-IT" dirty="0">
                <a:solidFill>
                  <a:srgbClr val="222222"/>
                </a:solidFill>
                <a:latin typeface="Helvetica" panose="020B0604020202020204" pitchFamily="34" charset="0"/>
                <a:ea typeface="Calibri" panose="020F0502020204030204" pitchFamily="34" charset="0"/>
                <a:cs typeface="Times New Roman" panose="02020603050405020304" pitchFamily="18" charset="0"/>
              </a:rPr>
              <a:t>Un'azione che sfida la morte, di </a:t>
            </a:r>
            <a:r>
              <a:rPr lang="it-IT" dirty="0" err="1">
                <a:solidFill>
                  <a:srgbClr val="222222"/>
                </a:solidFill>
                <a:latin typeface="Helvetica" panose="020B0604020202020204" pitchFamily="34" charset="0"/>
                <a:ea typeface="Calibri" panose="020F0502020204030204" pitchFamily="34" charset="0"/>
                <a:cs typeface="Times New Roman" panose="02020603050405020304" pitchFamily="18" charset="0"/>
              </a:rPr>
              <a:t>Eskil</a:t>
            </a:r>
            <a:r>
              <a:rPr lang="it-IT" dirty="0">
                <a:solidFill>
                  <a:srgbClr val="222222"/>
                </a:solidFill>
                <a:latin typeface="Helvetica" panose="020B0604020202020204" pitchFamily="34" charset="0"/>
                <a:ea typeface="Calibri" panose="020F0502020204030204" pitchFamily="34" charset="0"/>
                <a:cs typeface="Times New Roman" panose="02020603050405020304" pitchFamily="18" charset="0"/>
              </a:rPr>
              <a:t> </a:t>
            </a:r>
            <a:r>
              <a:rPr lang="it-IT" dirty="0" err="1">
                <a:solidFill>
                  <a:srgbClr val="222222"/>
                </a:solidFill>
                <a:latin typeface="Helvetica" panose="020B0604020202020204" pitchFamily="34" charset="0"/>
                <a:ea typeface="Calibri" panose="020F0502020204030204" pitchFamily="34" charset="0"/>
                <a:cs typeface="Times New Roman" panose="02020603050405020304" pitchFamily="18" charset="0"/>
              </a:rPr>
              <a:t>Rønningsbakken</a:t>
            </a:r>
            <a:r>
              <a:rPr lang="it-IT" dirty="0">
                <a:solidFill>
                  <a:srgbClr val="222222"/>
                </a:solidFill>
                <a:latin typeface="Helvetica" panose="020B0604020202020204" pitchFamily="34" charset="0"/>
                <a:ea typeface="Calibri" panose="020F0502020204030204" pitchFamily="34" charset="0"/>
                <a:cs typeface="Times New Roman" panose="02020603050405020304" pitchFamily="18" charset="0"/>
              </a:rPr>
              <a:t>, Norvegia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https://img.buzzfeed.com/buzzfeed-static/static/enhanced/webdr06/2013/4/29/17/enhanced-buzz-orig-27032-1367271738-50.jpg?downsize=600:*&amp;output-format=auto&amp;output-quality=auto"/>
          <p:cNvPicPr/>
          <p:nvPr/>
        </p:nvPicPr>
        <p:blipFill>
          <a:blip r:embed="rId5">
            <a:extLst>
              <a:ext uri="{28A0092B-C50C-407E-A947-70E740481C1C}">
                <a14:useLocalDpi xmlns:a14="http://schemas.microsoft.com/office/drawing/2010/main" val="0"/>
              </a:ext>
            </a:extLst>
          </a:blip>
          <a:srcRect/>
          <a:stretch>
            <a:fillRect/>
          </a:stretch>
        </p:blipFill>
        <p:spPr bwMode="auto">
          <a:xfrm>
            <a:off x="3759200" y="4063633"/>
            <a:ext cx="4119880" cy="2672080"/>
          </a:xfrm>
          <a:prstGeom prst="rect">
            <a:avLst/>
          </a:prstGeom>
          <a:noFill/>
          <a:ln>
            <a:noFill/>
          </a:ln>
        </p:spPr>
      </p:pic>
    </p:spTree>
    <p:extLst>
      <p:ext uri="{BB962C8B-B14F-4D97-AF65-F5344CB8AC3E}">
        <p14:creationId xmlns:p14="http://schemas.microsoft.com/office/powerpoint/2010/main" val="1545895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57103" y="6157112"/>
            <a:ext cx="2409634" cy="967957"/>
          </a:xfrm>
          <a:prstGeom prst="rect">
            <a:avLst/>
          </a:prstGeom>
        </p:spPr>
        <p:txBody>
          <a:bodyPr wrap="none">
            <a:spAutoFit/>
          </a:bodyPr>
          <a:lstStyle/>
          <a:p>
            <a:pPr algn="just">
              <a:lnSpc>
                <a:spcPct val="150000"/>
              </a:lnSpc>
              <a:spcAft>
                <a:spcPts val="0"/>
              </a:spcAft>
            </a:pPr>
            <a:r>
              <a:rPr lang="es-E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Il pulpito in Norvegia
</a:t>
            </a:r>
            <a:endParaRPr lang="es-E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7833842" y="6262332"/>
            <a:ext cx="3551100" cy="728726"/>
          </a:xfrm>
          <a:prstGeom prst="rect">
            <a:avLst/>
          </a:prstGeom>
        </p:spPr>
        <p:txBody>
          <a:bodyPr wrap="none">
            <a:spAutoFit/>
          </a:bodyPr>
          <a:lstStyle/>
          <a:p>
            <a:pPr fontAlgn="base">
              <a:lnSpc>
                <a:spcPct val="107000"/>
              </a:lnSpc>
              <a:spcAft>
                <a:spcPts val="0"/>
              </a:spcAft>
            </a:pPr>
            <a:r>
              <a:rPr lang="it-IT" sz="2000" kern="1800" spc="-3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Balcone di </a:t>
            </a:r>
            <a:r>
              <a:rPr lang="it-IT" sz="2000" kern="1800" spc="-3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Trolltunga</a:t>
            </a:r>
            <a:r>
              <a:rPr lang="it-IT" sz="2000" kern="1800" spc="-3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in Norvegia
</a:t>
            </a:r>
            <a:endParaRPr lang="es-E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descr="https://2.bp.blogspot.com/-NnnTNWl4PAg/UkLf1vPEi8I/AAAAAAAAYlA/80AbBwyVyLw/s640/aa5.jpg"/>
          <p:cNvPicPr/>
          <p:nvPr/>
        </p:nvPicPr>
        <p:blipFill>
          <a:blip r:embed="rId2">
            <a:extLst>
              <a:ext uri="{28A0092B-C50C-407E-A947-70E740481C1C}">
                <a14:useLocalDpi xmlns:a14="http://schemas.microsoft.com/office/drawing/2010/main" val="0"/>
              </a:ext>
            </a:extLst>
          </a:blip>
          <a:srcRect/>
          <a:stretch>
            <a:fillRect/>
          </a:stretch>
        </p:blipFill>
        <p:spPr bwMode="auto">
          <a:xfrm>
            <a:off x="9361789" y="2648737"/>
            <a:ext cx="2632710" cy="3508375"/>
          </a:xfrm>
          <a:prstGeom prst="rect">
            <a:avLst/>
          </a:prstGeom>
          <a:noFill/>
          <a:ln>
            <a:noFill/>
          </a:ln>
        </p:spPr>
      </p:pic>
      <p:pic>
        <p:nvPicPr>
          <p:cNvPr id="5" name="Imagen 4" descr="El impresionante balcón de Trolltunga en Norueg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5522" y="4013352"/>
            <a:ext cx="3028315" cy="2143760"/>
          </a:xfrm>
          <a:prstGeom prst="rect">
            <a:avLst/>
          </a:prstGeom>
          <a:noFill/>
          <a:ln>
            <a:noFill/>
          </a:ln>
        </p:spPr>
      </p:pic>
      <p:pic>
        <p:nvPicPr>
          <p:cNvPr id="6" name="Imagen 5" descr="https://3.bp.blogspot.com/-VB4Vqr3YHd4/UdHL1kWBtWI/AAAAAAAAWlE/chqLdwECd1Y/s506/aa4.jpg"/>
          <p:cNvPicPr/>
          <p:nvPr/>
        </p:nvPicPr>
        <p:blipFill>
          <a:blip r:embed="rId4">
            <a:extLst>
              <a:ext uri="{28A0092B-C50C-407E-A947-70E740481C1C}">
                <a14:useLocalDpi xmlns:a14="http://schemas.microsoft.com/office/drawing/2010/main" val="0"/>
              </a:ext>
            </a:extLst>
          </a:blip>
          <a:srcRect/>
          <a:stretch>
            <a:fillRect/>
          </a:stretch>
        </p:blipFill>
        <p:spPr bwMode="auto">
          <a:xfrm>
            <a:off x="6222999" y="853440"/>
            <a:ext cx="2753360" cy="2753360"/>
          </a:xfrm>
          <a:prstGeom prst="rect">
            <a:avLst/>
          </a:prstGeom>
          <a:noFill/>
          <a:ln>
            <a:noFill/>
          </a:ln>
        </p:spPr>
      </p:pic>
      <p:pic>
        <p:nvPicPr>
          <p:cNvPr id="7" name="Imagen 6" descr="https://img.buzzfeed.com/buzzfeed-static/static/enhanced/webdr06/2013/4/29/14/enhanced-buzz-orig-6930-1367260589-21.jpg?downsize=700%3A%2A&amp;output-quality=auto&amp;output-format=aut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1174" y="108571"/>
            <a:ext cx="2313940" cy="2398078"/>
          </a:xfrm>
          <a:prstGeom prst="rect">
            <a:avLst/>
          </a:prstGeom>
          <a:noFill/>
          <a:ln>
            <a:noFill/>
          </a:ln>
        </p:spPr>
      </p:pic>
      <p:pic>
        <p:nvPicPr>
          <p:cNvPr id="8" name="Imagen 7" descr="https://img.buzzfeed.com/buzzfeed-static/static/enhanced/webdr03/2013/4/24/16/enhanced-buzz-orig-1992-1366833762-25.jpg?downsize=600:*&amp;output-format=auto&amp;output-quality=auto"/>
          <p:cNvPicPr/>
          <p:nvPr/>
        </p:nvPicPr>
        <p:blipFill>
          <a:blip r:embed="rId6">
            <a:extLst>
              <a:ext uri="{28A0092B-C50C-407E-A947-70E740481C1C}">
                <a14:useLocalDpi xmlns:a14="http://schemas.microsoft.com/office/drawing/2010/main" val="0"/>
              </a:ext>
            </a:extLst>
          </a:blip>
          <a:srcRect/>
          <a:stretch>
            <a:fillRect/>
          </a:stretch>
        </p:blipFill>
        <p:spPr bwMode="auto">
          <a:xfrm>
            <a:off x="1391919" y="386880"/>
            <a:ext cx="2540000" cy="2146949"/>
          </a:xfrm>
          <a:prstGeom prst="rect">
            <a:avLst/>
          </a:prstGeom>
          <a:noFill/>
          <a:ln>
            <a:noFill/>
          </a:ln>
        </p:spPr>
      </p:pic>
      <p:pic>
        <p:nvPicPr>
          <p:cNvPr id="9" name="Imagen 8" descr="PÚLPITO 6"/>
          <p:cNvPicPr/>
          <p:nvPr/>
        </p:nvPicPr>
        <p:blipFill>
          <a:blip r:embed="rId7">
            <a:extLst>
              <a:ext uri="{28A0092B-C50C-407E-A947-70E740481C1C}">
                <a14:useLocalDpi xmlns:a14="http://schemas.microsoft.com/office/drawing/2010/main" val="0"/>
              </a:ext>
            </a:extLst>
          </a:blip>
          <a:srcRect/>
          <a:stretch>
            <a:fillRect/>
          </a:stretch>
        </p:blipFill>
        <p:spPr bwMode="auto">
          <a:xfrm>
            <a:off x="629920" y="3109112"/>
            <a:ext cx="4063999" cy="3048000"/>
          </a:xfrm>
          <a:prstGeom prst="rect">
            <a:avLst/>
          </a:prstGeom>
          <a:noFill/>
          <a:ln>
            <a:noFill/>
          </a:ln>
        </p:spPr>
      </p:pic>
    </p:spTree>
    <p:extLst>
      <p:ext uri="{BB962C8B-B14F-4D97-AF65-F5344CB8AC3E}">
        <p14:creationId xmlns:p14="http://schemas.microsoft.com/office/powerpoint/2010/main" val="1439498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28949" y="217691"/>
            <a:ext cx="6810375" cy="4199611"/>
          </a:xfrm>
          <a:prstGeom prst="rect">
            <a:avLst/>
          </a:prstGeom>
        </p:spPr>
        <p:txBody>
          <a:bodyPr wrap="square">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Domande iniziali
Per favore, alzate la mano:
Chi non è mai stato malato.
Chi non ha mai avuto dolore.
Chi ha vissuto la morte di
Chi conosce qualcuno della sua età che è morto.
Chi ha mai subito bullismo, disprezzo, sofferenza emotiva.
Sei felice?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5574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s://img.buzzfeed.com/buzzfeed-static/static/enhanced/webdr02/2013/4/29/16/enhanced-buzz-orig-25484-1367265995-11.jpg?downsize=600:*&amp;output-format=auto&amp;output-quality=auto"/>
          <p:cNvPicPr/>
          <p:nvPr/>
        </p:nvPicPr>
        <p:blipFill>
          <a:blip r:embed="rId2">
            <a:extLst>
              <a:ext uri="{28A0092B-C50C-407E-A947-70E740481C1C}">
                <a14:useLocalDpi xmlns:a14="http://schemas.microsoft.com/office/drawing/2010/main" val="0"/>
              </a:ext>
            </a:extLst>
          </a:blip>
          <a:srcRect/>
          <a:stretch>
            <a:fillRect/>
          </a:stretch>
        </p:blipFill>
        <p:spPr bwMode="auto">
          <a:xfrm>
            <a:off x="3474720" y="203200"/>
            <a:ext cx="4348480" cy="6299200"/>
          </a:xfrm>
          <a:prstGeom prst="rect">
            <a:avLst/>
          </a:prstGeom>
          <a:noFill/>
          <a:ln>
            <a:noFill/>
          </a:ln>
        </p:spPr>
      </p:pic>
    </p:spTree>
    <p:extLst>
      <p:ext uri="{BB962C8B-B14F-4D97-AF65-F5344CB8AC3E}">
        <p14:creationId xmlns:p14="http://schemas.microsoft.com/office/powerpoint/2010/main" val="1039234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817016"/>
            <a:ext cx="8486775" cy="5115311"/>
          </a:xfrm>
          <a:prstGeom prst="rect">
            <a:avLst/>
          </a:prstGeom>
        </p:spPr>
        <p:txBody>
          <a:bodyPr wrap="square">
            <a:spAutoFit/>
          </a:bodyPr>
          <a:lstStyle/>
          <a:p>
            <a:pPr algn="just">
              <a:lnSpc>
                <a:spcPct val="150000"/>
              </a:lnSpc>
              <a:spcAft>
                <a:spcPts val="0"/>
              </a:spcAft>
            </a:pPr>
            <a:r>
              <a:rPr lang="es-E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GESTIONE DEL DOLORE
Il dolore è personale. Non viviamo tutti la stessa paralisi, una disabilità genetica o congenita, il contesto socioculturale è diverso. Viviamo in un prato, ma anche in un campo minato.
Non tutto ciò che accade nella nostra vita dipende da noi o dall'atteggiamento con cui lo affrontiamo: guerre, tsunami, epidemie, terremoti, incidenti sul lavoro o sul traffico, morte improvvisa o inaspettata, omicidi,... La morte è lì. Perché non prepararsi?
Le cose sono come sono e ci influenzano; Possiamo solo decidere come posizionarci davanti a loro (ma questo non le cambia o le rende indolori).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G:\PAPA\CONGRESOS,  CONFERENCIAS\FERRARA 2023\36989860_l.png"/>
          <p:cNvPicPr/>
          <p:nvPr/>
        </p:nvPicPr>
        <p:blipFill>
          <a:blip r:embed="rId2">
            <a:extLst>
              <a:ext uri="{28A0092B-C50C-407E-A947-70E740481C1C}">
                <a14:useLocalDpi xmlns:a14="http://schemas.microsoft.com/office/drawing/2010/main" val="0"/>
              </a:ext>
            </a:extLst>
          </a:blip>
          <a:srcRect/>
          <a:stretch>
            <a:fillRect/>
          </a:stretch>
        </p:blipFill>
        <p:spPr bwMode="auto">
          <a:xfrm>
            <a:off x="9900920" y="1809113"/>
            <a:ext cx="2052955" cy="2724785"/>
          </a:xfrm>
          <a:prstGeom prst="rect">
            <a:avLst/>
          </a:prstGeom>
          <a:noFill/>
          <a:ln>
            <a:noFill/>
          </a:ln>
        </p:spPr>
      </p:pic>
    </p:spTree>
    <p:extLst>
      <p:ext uri="{BB962C8B-B14F-4D97-AF65-F5344CB8AC3E}">
        <p14:creationId xmlns:p14="http://schemas.microsoft.com/office/powerpoint/2010/main" val="3566449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85900" y="518785"/>
            <a:ext cx="9029700" cy="3268652"/>
          </a:xfrm>
          <a:prstGeom prst="rect">
            <a:avLst/>
          </a:prstGeom>
        </p:spPr>
        <p:txBody>
          <a:bodyPr wrap="square">
            <a:spAutoFit/>
          </a:bodyPr>
          <a:lstStyle/>
          <a:p>
            <a:pPr algn="just">
              <a:lnSpc>
                <a:spcPct val="150000"/>
              </a:lnSpc>
            </a:pPr>
            <a:r>
              <a:rPr lang="es-E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GESTIONE DEL DOLORE
Per prima cosa devi conoscerlo e accettarlo. Il dolore e la sofferenza fanno parte della nostra vita. Non è sempre facile conoscere l'origine della sofferenza.
La gestione è legata alla parte fisica, emotiva e intellettuale. È un processo costoso.
La felicità non è qualcosa di semplice o il risultato di una ricetta infallibile.
Porta affetto e cura all'area dolorosa.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0013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55545" y="0"/>
            <a:ext cx="7355840" cy="1883657"/>
          </a:xfrm>
          <a:prstGeom prst="rect">
            <a:avLst/>
          </a:prstGeom>
        </p:spPr>
        <p:txBody>
          <a:bodyPr wrap="square">
            <a:spAutoFit/>
          </a:bodyPr>
          <a:lstStyle/>
          <a:p>
            <a:pPr algn="just">
              <a:lnSpc>
                <a:spcPct val="150000"/>
              </a:lnSpc>
            </a:pPr>
            <a:r>
              <a:rPr lang="es-E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GESTIONE DEL DOLORE
Di fronte all'isolamento, alla connessione con gli altri.
Il dolore degli altri merita rispetto e affetto. Merita empatia.
Sofferenza e felicità non sono necessariamente opposti</a:t>
            </a:r>
            <a:r>
              <a:rPr lang="es-ES" sz="2000" dirty="0">
                <a:latin typeface="Times New Roman" panose="02020603050405020304" pitchFamily="18" charset="0"/>
                <a:ea typeface="Calibri" panose="020F0502020204030204" pitchFamily="34" charset="0"/>
                <a:cs typeface="Times New Roman" panose="02020603050405020304" pitchFamily="18" charset="0"/>
              </a:rPr>
              <a:t>.</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G:\PAPA\CONGRESOS,  CONFERENCIAS\FERRARA 2023 DOLOR\IMG_133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025" y="3495437"/>
            <a:ext cx="2666047" cy="2800905"/>
          </a:xfrm>
          <a:prstGeom prst="rect">
            <a:avLst/>
          </a:prstGeom>
          <a:noFill/>
          <a:ln>
            <a:noFill/>
          </a:ln>
        </p:spPr>
      </p:pic>
      <p:pic>
        <p:nvPicPr>
          <p:cNvPr id="4" name="Imagen 3" descr="G:\PAPA\CONGRESOS,  CONFERENCIAS\FERRARA 2023 DOLOR\IMG_1337.jpg"/>
          <p:cNvPicPr/>
          <p:nvPr/>
        </p:nvPicPr>
        <p:blipFill>
          <a:blip r:embed="rId3">
            <a:extLst>
              <a:ext uri="{28A0092B-C50C-407E-A947-70E740481C1C}">
                <a14:useLocalDpi xmlns:a14="http://schemas.microsoft.com/office/drawing/2010/main" val="0"/>
              </a:ext>
            </a:extLst>
          </a:blip>
          <a:srcRect/>
          <a:stretch>
            <a:fillRect/>
          </a:stretch>
        </p:blipFill>
        <p:spPr bwMode="auto">
          <a:xfrm>
            <a:off x="7868602" y="3573184"/>
            <a:ext cx="3027045" cy="2645410"/>
          </a:xfrm>
          <a:prstGeom prst="rect">
            <a:avLst/>
          </a:prstGeom>
          <a:noFill/>
          <a:ln>
            <a:noFill/>
          </a:ln>
        </p:spPr>
      </p:pic>
    </p:spTree>
    <p:extLst>
      <p:ext uri="{BB962C8B-B14F-4D97-AF65-F5344CB8AC3E}">
        <p14:creationId xmlns:p14="http://schemas.microsoft.com/office/powerpoint/2010/main" val="3825720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57325" y="1855460"/>
            <a:ext cx="7867650" cy="3268652"/>
          </a:xfrm>
          <a:prstGeom prst="rect">
            <a:avLst/>
          </a:prstGeom>
        </p:spPr>
        <p:txBody>
          <a:bodyPr wrap="square">
            <a:spAutoFit/>
          </a:bodyPr>
          <a:lstStyle/>
          <a:p>
            <a:pPr algn="just">
              <a:lnSpc>
                <a:spcPct val="150000"/>
              </a:lnSpc>
              <a:spcAft>
                <a:spcPts val="0"/>
              </a:spcAft>
            </a:pPr>
            <a:r>
              <a:rPr lang="it-IT" sz="2000" i="1" dirty="0">
                <a:latin typeface="Times New Roman" panose="02020603050405020304" pitchFamily="18" charset="0"/>
                <a:ea typeface="Calibri" panose="020F0502020204030204" pitchFamily="34" charset="0"/>
                <a:cs typeface="Times New Roman" panose="02020603050405020304" pitchFamily="18" charset="0"/>
              </a:rPr>
              <a:t>Piangeremo, urleremo, proveremo ansia, paura, vergogna, dolore, tristezza, rabbia,... Ma non saremo paralizzati.
Soffriremo, falliremo o ci lamenteremo, impareremo dal dolore e affronteremo le cause.
Ma allo stesso tempo saremo resilienti controllando le nostre emozioni poiché non possiamo controllare le situazioni.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5992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2405" y="0"/>
            <a:ext cx="11266170" cy="4653646"/>
          </a:xfrm>
          <a:prstGeom prst="rect">
            <a:avLst/>
          </a:prstGeom>
        </p:spPr>
        <p:txBody>
          <a:bodyPr wrap="square">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Gestione dell'amore
La sofferenza sarà minore se coltivo l'amore (famiglia) e l'amicizia, se ho un social network che mi aiuta e se gestisco le mie emozioni.
L'amicizia e l'amore sono DARE PER NIENTE.
Amare implica dare il nostro cuore ad un'altra persona sapendo che Egli è libero di amarci o di farci del male.
E dobbiamo rispondere in modo intelligente. Non abbiamo il controllo degli altri. 
DEVI VIVERE, non smettere di fare le cose per paura del fallimento o del dolore.
La solitudine e la sofferenza sono meno pesanti per coloro che hanno coltivato la famiglia, l'amore e le amicizie.</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1603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imagenestotales.com/wp-content/uploads/2017/11/amor-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9225" y="648606"/>
            <a:ext cx="3152775" cy="3152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imagenestotales.com/wp-content/uploads/2017/11/amor-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5899" y="4704923"/>
            <a:ext cx="2860675" cy="16101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imagenestotales.com/wp-content/uploads/2017/11/amor-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648606"/>
            <a:ext cx="2559050" cy="1827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imagenestotales.com/wp-content/uploads/2017/11/amor-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4267200"/>
            <a:ext cx="2729063"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imagenestotales.com/wp-content/uploads/2017/11/amor-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976" y="2576725"/>
            <a:ext cx="1590248" cy="15902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amilia italiana fotografías e imágenes de alta resolución - Alam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4325" y="-94664"/>
            <a:ext cx="3841750" cy="282516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as mejores 59 ideas de Buenos dias en italiano | buenos dias en italiano,  buenos dias, sé buen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2925" y="3052583"/>
            <a:ext cx="3460385" cy="358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127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09570" y="151934"/>
            <a:ext cx="423705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it-IT" altLang="es-ES" sz="2000" dirty="0">
                <a:latin typeface="Times New Roman" panose="02020603050405020304" pitchFamily="18" charset="0"/>
                <a:ea typeface="Calibri" panose="020F0502020204030204" pitchFamily="34" charset="0"/>
                <a:cs typeface="Times New Roman" panose="02020603050405020304" pitchFamily="18" charset="0"/>
              </a:rPr>
              <a:t>L’ INCATENATO di Jorge </a:t>
            </a:r>
            <a:r>
              <a:rPr lang="it-IT" altLang="es-ES" sz="2000" dirty="0" err="1">
                <a:latin typeface="Times New Roman" panose="02020603050405020304" pitchFamily="18" charset="0"/>
                <a:ea typeface="Calibri" panose="020F0502020204030204" pitchFamily="34" charset="0"/>
                <a:cs typeface="Times New Roman" panose="02020603050405020304" pitchFamily="18" charset="0"/>
              </a:rPr>
              <a:t>Bucay</a:t>
            </a:r>
            <a:r>
              <a:rPr lang="it-IT" altLang="es-ES" sz="2000" dirty="0">
                <a:latin typeface="Times New Roman" panose="02020603050405020304" pitchFamily="18" charset="0"/>
                <a:ea typeface="Calibri" panose="020F0502020204030204" pitchFamily="34" charset="0"/>
                <a:cs typeface="Times New Roman" panose="02020603050405020304" pitchFamily="18" charset="0"/>
              </a:rPr>
              <a:t>
Perché è incatenato se è già addestrato?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1025" name="Imagen 47" descr="El elefante encadenado (Jorge Bucay) |  Centro de Psicología Integral M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20" y="1762126"/>
            <a:ext cx="4426539" cy="26193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75760" y="4851962"/>
            <a:ext cx="670266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it-IT" altLang="es-ES" sz="2000" dirty="0">
                <a:latin typeface="Times New Roman" panose="02020603050405020304" pitchFamily="18" charset="0"/>
                <a:ea typeface="Calibri" panose="020F0502020204030204" pitchFamily="34" charset="0"/>
                <a:cs typeface="Times New Roman" panose="02020603050405020304" pitchFamily="18" charset="0"/>
              </a:rPr>
              <a:t>Non devi essere ottimista e che tutto è rosa,
 Devi essere in grado di affrontare i tuoi problemi per risolverli.
</a:t>
            </a:r>
            <a:endParaRPr kumimoji="0" lang="es-ES" altLang="es-ES" sz="2000" b="0" i="0" u="none" strike="noStrike" cap="none" normalizeH="0" baseline="0" dirty="0">
              <a:ln>
                <a:noFill/>
              </a:ln>
              <a:solidFill>
                <a:schemeClr val="tx1"/>
              </a:solidFill>
              <a:effectLst/>
              <a:latin typeface="Arial" panose="020B0604020202020204" pitchFamily="34" charset="0"/>
            </a:endParaRPr>
          </a:p>
        </p:txBody>
      </p:sp>
      <p:pic>
        <p:nvPicPr>
          <p:cNvPr id="11266" name="Picture 2" descr="El Elefante Encadenado - Asociación San Jos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1827358"/>
            <a:ext cx="6374600" cy="2466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13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2240" y="0"/>
            <a:ext cx="8656320" cy="4191981"/>
          </a:xfrm>
          <a:prstGeom prst="rect">
            <a:avLst/>
          </a:prstGeom>
        </p:spPr>
        <p:txBody>
          <a:bodyPr wrap="square">
            <a:spAutoFit/>
          </a:bodyPr>
          <a:lstStyle/>
          <a:p>
            <a:pPr algn="just">
              <a:lnSpc>
                <a:spcPct val="150000"/>
              </a:lnSpc>
              <a:spcAft>
                <a:spcPts val="0"/>
              </a:spcAft>
            </a:pPr>
            <a:r>
              <a:rPr lang="es-E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9 </a:t>
            </a:r>
            <a:r>
              <a:rPr lang="it-IT"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ESPRIMERE IL DOLORE ATTRAVERSO L'ARTE
ISABEL MUÑOZ
Sente una venerazione del corpo e ritrae le ingiustizie del mondo come </a:t>
            </a:r>
            <a:r>
              <a:rPr lang="it-IT"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maras</a:t>
            </a:r>
            <a:r>
              <a:rPr lang="it-IT"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giovani e bande violente in El Salvador o la prostituzione minorile in Cambogia per portare loro luce.
Non ruba immagini, ma le crea per sorprendere il ritratto.
Ha ritratto se stesso dipingendo la colonna rossa e spezzata sulla schiena di un uomo.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Serie Japón. 2018. Jun Wakabayashi.  Muñoz, que ha trabajado con bailarines de muchas disciplinas, del ballet clásico al tango, insiste en que el butoh es otra cosa:  “Es un viaje a lo más íntimo del ser humano, a los orígenes, a lo más espiritual. Está vinculado con la vida y la muerte, el placer y el dolor. No es una interpretación, y no puede serlo. Es la expresión genuina de un sentimiento, un dolor primigenio. Y cuando entran en trance, ese sentimiento traspasa sus límites físicos e invade al espectador. Es algo único que me emocionó profundamente y que cambió mi percepción de la belleza del cuerpo humano. Además, a ratos me parecía que delante de mis ojos habían cobrado vida personajes de Caravaggio, Goya o Ribera. Puro claroscuro. Pura emoción”.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8560" y="670561"/>
            <a:ext cx="3393440" cy="4826000"/>
          </a:xfrm>
          <a:prstGeom prst="rect">
            <a:avLst/>
          </a:prstGeom>
          <a:noFill/>
          <a:ln>
            <a:noFill/>
          </a:ln>
        </p:spPr>
      </p:pic>
      <p:pic>
        <p:nvPicPr>
          <p:cNvPr id="4" name="Imagen 3" descr="Serie Japón. 2018. Megumi Wakasa.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177" y="3197029"/>
            <a:ext cx="2971165" cy="2971165"/>
          </a:xfrm>
          <a:prstGeom prst="rect">
            <a:avLst/>
          </a:prstGeom>
          <a:noFill/>
          <a:ln>
            <a:noFill/>
          </a:ln>
        </p:spPr>
      </p:pic>
      <p:sp>
        <p:nvSpPr>
          <p:cNvPr id="5" name="Rectángulo 4"/>
          <p:cNvSpPr/>
          <p:nvPr/>
        </p:nvSpPr>
        <p:spPr>
          <a:xfrm>
            <a:off x="2106687" y="6267100"/>
            <a:ext cx="3861185" cy="880369"/>
          </a:xfrm>
          <a:prstGeom prst="rect">
            <a:avLst/>
          </a:prstGeom>
        </p:spPr>
        <p:txBody>
          <a:bodyPr wrap="none">
            <a:spAutoFit/>
          </a:bodyPr>
          <a:lstStyle/>
          <a:p>
            <a:pPr algn="just">
              <a:lnSpc>
                <a:spcPct val="150000"/>
              </a:lnSpc>
              <a:spcAft>
                <a:spcPts val="0"/>
              </a:spcAft>
            </a:pPr>
            <a:r>
              <a:rPr lang="it-IT" dirty="0">
                <a:solidFill>
                  <a:srgbClr val="000000"/>
                </a:solidFill>
                <a:latin typeface="MarcinAntB"/>
                <a:ea typeface="Calibri" panose="020F0502020204030204" pitchFamily="34" charset="0"/>
                <a:cs typeface="Times New Roman" panose="02020603050405020304" pitchFamily="18" charset="0"/>
              </a:rPr>
              <a:t>Serie Giappone. 2018. </a:t>
            </a:r>
            <a:r>
              <a:rPr lang="it-IT" dirty="0" err="1">
                <a:solidFill>
                  <a:srgbClr val="000000"/>
                </a:solidFill>
                <a:latin typeface="MarcinAntB"/>
                <a:ea typeface="Calibri" panose="020F0502020204030204" pitchFamily="34" charset="0"/>
                <a:cs typeface="Times New Roman" panose="02020603050405020304" pitchFamily="18" charset="0"/>
              </a:rPr>
              <a:t>Megumi</a:t>
            </a:r>
            <a:r>
              <a:rPr lang="it-IT" dirty="0">
                <a:solidFill>
                  <a:srgbClr val="000000"/>
                </a:solidFill>
                <a:latin typeface="MarcinAntB"/>
                <a:ea typeface="Calibri" panose="020F0502020204030204" pitchFamily="34" charset="0"/>
                <a:cs typeface="Times New Roman" panose="02020603050405020304" pitchFamily="18" charset="0"/>
              </a:rPr>
              <a:t> </a:t>
            </a:r>
            <a:r>
              <a:rPr lang="it-IT" dirty="0" err="1">
                <a:solidFill>
                  <a:srgbClr val="000000"/>
                </a:solidFill>
                <a:latin typeface="MarcinAntB"/>
                <a:ea typeface="Calibri" panose="020F0502020204030204" pitchFamily="34" charset="0"/>
                <a:cs typeface="Times New Roman" panose="02020603050405020304" pitchFamily="18" charset="0"/>
              </a:rPr>
              <a:t>Wakasa</a:t>
            </a:r>
            <a:r>
              <a:rPr lang="it-IT" dirty="0">
                <a:solidFill>
                  <a:srgbClr val="000000"/>
                </a:solidFill>
                <a:latin typeface="MarcinAntB"/>
                <a:ea typeface="Calibri" panose="020F0502020204030204" pitchFamily="34" charset="0"/>
                <a:cs typeface="Times New Roman" panose="02020603050405020304" pitchFamily="18" charset="0"/>
              </a:rPr>
              <a:t>
</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descr="Serie Japón. 2018. Daisuke Yoshimoto.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3680" y="3323987"/>
            <a:ext cx="2133600" cy="2844800"/>
          </a:xfrm>
          <a:prstGeom prst="rect">
            <a:avLst/>
          </a:prstGeom>
          <a:noFill/>
          <a:ln>
            <a:noFill/>
          </a:ln>
        </p:spPr>
      </p:pic>
    </p:spTree>
    <p:extLst>
      <p:ext uri="{BB962C8B-B14F-4D97-AF65-F5344CB8AC3E}">
        <p14:creationId xmlns:p14="http://schemas.microsoft.com/office/powerpoint/2010/main" val="4161822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901597"/>
            <a:ext cx="6096000" cy="2806987"/>
          </a:xfrm>
          <a:prstGeom prst="rect">
            <a:avLst/>
          </a:prstGeom>
        </p:spPr>
        <p:txBody>
          <a:bodyPr>
            <a:spAutoFit/>
          </a:bodyPr>
          <a:lstStyle/>
          <a:p>
            <a:pPr algn="just">
              <a:lnSpc>
                <a:spcPct val="150000"/>
              </a:lnSpc>
              <a:spcAft>
                <a:spcPts val="0"/>
              </a:spcAft>
            </a:pPr>
            <a:r>
              <a:rPr lang="it-IT" sz="2000" i="1" dirty="0">
                <a:latin typeface="Times New Roman" panose="02020603050405020304" pitchFamily="18" charset="0"/>
                <a:ea typeface="Calibri" panose="020F0502020204030204" pitchFamily="34" charset="0"/>
                <a:cs typeface="Times New Roman" panose="02020603050405020304" pitchFamily="18" charset="0"/>
              </a:rPr>
              <a:t> 
Prometeo </a:t>
            </a:r>
            <a:r>
              <a:rPr lang="it-IT" sz="2000" i="1" dirty="0" err="1">
                <a:latin typeface="Times New Roman" panose="02020603050405020304" pitchFamily="18" charset="0"/>
                <a:ea typeface="Calibri" panose="020F0502020204030204" pitchFamily="34" charset="0"/>
                <a:cs typeface="Times New Roman" panose="02020603050405020304" pitchFamily="18" charset="0"/>
              </a:rPr>
              <a:t>incatenatoto</a:t>
            </a:r>
            <a:r>
              <a:rPr lang="it-IT" sz="2000" i="1" dirty="0">
                <a:latin typeface="Times New Roman" panose="02020603050405020304" pitchFamily="18" charset="0"/>
                <a:ea typeface="Calibri" panose="020F0502020204030204" pitchFamily="34" charset="0"/>
                <a:cs typeface="Times New Roman" panose="02020603050405020304" pitchFamily="18" charset="0"/>
              </a:rPr>
              <a:t> Rubens e </a:t>
            </a:r>
            <a:r>
              <a:rPr lang="it-IT" sz="2000" i="1" dirty="0" err="1">
                <a:latin typeface="Times New Roman" panose="02020603050405020304" pitchFamily="18" charset="0"/>
                <a:ea typeface="Calibri" panose="020F0502020204030204" pitchFamily="34" charset="0"/>
                <a:cs typeface="Times New Roman" panose="02020603050405020304" pitchFamily="18" charset="0"/>
              </a:rPr>
              <a:t>Snyders</a:t>
            </a:r>
            <a:r>
              <a:rPr lang="it-IT" sz="2000" i="1" dirty="0">
                <a:latin typeface="Times New Roman" panose="02020603050405020304" pitchFamily="18" charset="0"/>
                <a:ea typeface="Calibri" panose="020F0502020204030204" pitchFamily="34" charset="0"/>
                <a:cs typeface="Times New Roman" panose="02020603050405020304" pitchFamily="18" charset="0"/>
              </a:rPr>
              <a:t>
Prometeo punito dagli dei per aver rivelato agli umani il segreto del fuoco. Un'aquila divorerebbe le sue viscere per sempre.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descr="El Prado mostrará Prometeo encadenado de Rubens y Snyders a partir del próximo lunes - Noticia - Museo Nacional del Prad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3040" y="589280"/>
            <a:ext cx="5466080" cy="5222240"/>
          </a:xfrm>
          <a:prstGeom prst="rect">
            <a:avLst/>
          </a:prstGeom>
          <a:noFill/>
          <a:ln>
            <a:noFill/>
          </a:ln>
        </p:spPr>
      </p:pic>
    </p:spTree>
    <p:extLst>
      <p:ext uri="{BB962C8B-B14F-4D97-AF65-F5344CB8AC3E}">
        <p14:creationId xmlns:p14="http://schemas.microsoft.com/office/powerpoint/2010/main" val="3034184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72160" y="1442720"/>
            <a:ext cx="11033760" cy="2241960"/>
          </a:xfrm>
          <a:prstGeom prst="rect">
            <a:avLst/>
          </a:prstGeom>
        </p:spPr>
        <p:txBody>
          <a:bodyPr wrap="square">
            <a:spAutoFit/>
          </a:bodyPr>
          <a:lstStyle/>
          <a:p>
            <a:pPr algn="just">
              <a:lnSpc>
                <a:spcPct val="150000"/>
              </a:lnSpc>
              <a:spcAft>
                <a:spcPts val="0"/>
              </a:spcAft>
            </a:pPr>
            <a:r>
              <a:rPr lang="it-IT"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Obiettivi
RIFLETTERE SUL DOLORE E SULLA SOFFERENZA
AIUTA A GESTIRE IL DOLORE EMOTIVO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8568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01920" y="2479015"/>
            <a:ext cx="6847840" cy="2345322"/>
          </a:xfrm>
          <a:prstGeom prst="rect">
            <a:avLst/>
          </a:prstGeom>
        </p:spPr>
        <p:txBody>
          <a:bodyPr wrap="square">
            <a:spAutoFit/>
          </a:bodyPr>
          <a:lstStyle/>
          <a:p>
            <a:pPr algn="just">
              <a:lnSpc>
                <a:spcPct val="150000"/>
              </a:lnSpc>
              <a:spcAft>
                <a:spcPts val="0"/>
              </a:spcAft>
            </a:pPr>
            <a:r>
              <a:rPr lang="it-IT" sz="20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rPr>
              <a:t>Agesandro</a:t>
            </a:r>
            <a:r>
              <a:rPr lang="it-IT" sz="20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Polidoro e </a:t>
            </a:r>
            <a:r>
              <a:rPr lang="it-IT" sz="20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rPr>
              <a:t>Atenodoro</a:t>
            </a:r>
            <a:r>
              <a:rPr lang="it-IT" sz="20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di Rodi:
LAOCOONTE E I SUOI FIGLI
La tradizione di Virgilio mostra i serpenti come una punizione divina per aver cercato di distruggere il cavallo di.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Laocoonte y sus hijos - Wikipedia, la enciclopedia libr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304800"/>
            <a:ext cx="4754880" cy="6197600"/>
          </a:xfrm>
          <a:prstGeom prst="rect">
            <a:avLst/>
          </a:prstGeom>
          <a:noFill/>
          <a:ln>
            <a:noFill/>
          </a:ln>
        </p:spPr>
      </p:pic>
    </p:spTree>
    <p:extLst>
      <p:ext uri="{BB962C8B-B14F-4D97-AF65-F5344CB8AC3E}">
        <p14:creationId xmlns:p14="http://schemas.microsoft.com/office/powerpoint/2010/main" val="4055353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9600" y="1958008"/>
            <a:ext cx="6096000" cy="2814617"/>
          </a:xfrm>
          <a:prstGeom prst="rect">
            <a:avLst/>
          </a:prstGeom>
        </p:spPr>
        <p:txBody>
          <a:bodyPr>
            <a:spAutoFit/>
          </a:bodyPr>
          <a:lstStyle/>
          <a:p>
            <a:pPr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Masaccio (1401-1421) descrisse nei suoi affreschi il dolore morale, facendo un'analisi psicologica di Adamo ed Eva durante la loro cacciata dal Paradiso, di grande intensità drammatica, si intende rappresentare il peccato originale e l'allontanamento dell'uomo da Dio.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La belleza del día: “La expulsión de Adán y Eva del Paraíso”, de Masaccio - Infoba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2960" y="142240"/>
            <a:ext cx="3291840" cy="6482080"/>
          </a:xfrm>
          <a:prstGeom prst="rect">
            <a:avLst/>
          </a:prstGeom>
          <a:noFill/>
          <a:ln>
            <a:noFill/>
          </a:ln>
        </p:spPr>
      </p:pic>
    </p:spTree>
    <p:extLst>
      <p:ext uri="{BB962C8B-B14F-4D97-AF65-F5344CB8AC3E}">
        <p14:creationId xmlns:p14="http://schemas.microsoft.com/office/powerpoint/2010/main" val="2763287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s://upload.wikimedia.org/wikipedia/commons/thumb/5/5a/Kerald_%28Meister_des_Codex_Egberti%29_001.jpg/1024px-Kerald_%28Meister_des_Codex_Egberti%29_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5840" y="223520"/>
            <a:ext cx="5974080" cy="5811520"/>
          </a:xfrm>
          <a:prstGeom prst="rect">
            <a:avLst/>
          </a:prstGeom>
          <a:noFill/>
          <a:ln>
            <a:noFill/>
          </a:ln>
        </p:spPr>
      </p:pic>
      <p:sp>
        <p:nvSpPr>
          <p:cNvPr id="3" name="Rectángulo 2"/>
          <p:cNvSpPr/>
          <p:nvPr/>
        </p:nvSpPr>
        <p:spPr>
          <a:xfrm>
            <a:off x="2499360" y="6183422"/>
            <a:ext cx="6096000" cy="1429622"/>
          </a:xfrm>
          <a:prstGeom prst="rect">
            <a:avLst/>
          </a:prstGeom>
        </p:spPr>
        <p:txBody>
          <a:bodyPr wrap="square">
            <a:spAutoFit/>
          </a:bodyPr>
          <a:lstStyle/>
          <a:p>
            <a:pPr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Manoscritto del X secolo: La strage degli innocenti.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8370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RESCO,SAN BRIZIO,DUOM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02" y="465772"/>
            <a:ext cx="4478086" cy="4532948"/>
          </a:xfrm>
          <a:prstGeom prst="rect">
            <a:avLst/>
          </a:prstGeom>
          <a:noFill/>
          <a:ln>
            <a:noFill/>
          </a:ln>
        </p:spPr>
      </p:pic>
      <p:sp>
        <p:nvSpPr>
          <p:cNvPr id="3" name="Rectángulo 2"/>
          <p:cNvSpPr/>
          <p:nvPr/>
        </p:nvSpPr>
        <p:spPr>
          <a:xfrm>
            <a:off x="324101" y="5957531"/>
            <a:ext cx="5101268" cy="399405"/>
          </a:xfrm>
          <a:prstGeom prst="rect">
            <a:avLst/>
          </a:prstGeom>
        </p:spPr>
        <p:txBody>
          <a:bodyPr wrap="none">
            <a:spAutoFit/>
          </a:bodyPr>
          <a:lstStyle/>
          <a:p>
            <a:pPr>
              <a:lnSpc>
                <a:spcPct val="107000"/>
              </a:lnSpc>
              <a:spcBef>
                <a:spcPts val="2100"/>
              </a:spcBef>
              <a:spcAft>
                <a:spcPts val="1500"/>
              </a:spcAft>
            </a:pPr>
            <a:r>
              <a:rPr lang="es-ES"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Luca </a:t>
            </a:r>
            <a:r>
              <a:rPr lang="es-ES"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Signorelli</a:t>
            </a:r>
            <a:r>
              <a:rPr lang="es-ES"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Il</a:t>
            </a:r>
            <a:r>
              <a:rPr lang="es-ES"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giudizio</a:t>
            </a:r>
            <a:r>
              <a:rPr lang="es-ES"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finale</a:t>
            </a:r>
            <a:r>
              <a:rPr lang="es-ES"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(1499-1502)</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descr="Last_Judgement_(Michelangel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720" y="465772"/>
            <a:ext cx="4401820" cy="4532948"/>
          </a:xfrm>
          <a:prstGeom prst="rect">
            <a:avLst/>
          </a:prstGeom>
          <a:noFill/>
          <a:ln>
            <a:noFill/>
          </a:ln>
        </p:spPr>
      </p:pic>
      <p:sp>
        <p:nvSpPr>
          <p:cNvPr id="5" name="Rectángulo 4"/>
          <p:cNvSpPr/>
          <p:nvPr/>
        </p:nvSpPr>
        <p:spPr>
          <a:xfrm>
            <a:off x="7375858" y="5957532"/>
            <a:ext cx="4309193" cy="399405"/>
          </a:xfrm>
          <a:prstGeom prst="rect">
            <a:avLst/>
          </a:prstGeom>
        </p:spPr>
        <p:txBody>
          <a:bodyPr wrap="none">
            <a:spAutoFit/>
          </a:bodyPr>
          <a:lstStyle/>
          <a:p>
            <a:pPr>
              <a:lnSpc>
                <a:spcPct val="107000"/>
              </a:lnSpc>
              <a:spcBef>
                <a:spcPts val="2100"/>
              </a:spcBef>
              <a:spcAft>
                <a:spcPts val="1500"/>
              </a:spcAft>
            </a:pPr>
            <a:r>
              <a:rPr lang="es-ES"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Miguel Ángel, </a:t>
            </a:r>
            <a:r>
              <a:rPr lang="es-ES"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Il</a:t>
            </a:r>
            <a:r>
              <a:rPr lang="es-ES"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giudizio</a:t>
            </a:r>
            <a:r>
              <a:rPr lang="es-ES"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2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finale</a:t>
            </a:r>
            <a:r>
              <a:rPr lang="es-ES" sz="2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(1541)</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8232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HE LAST JUDGEMEN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684530"/>
            <a:ext cx="6522720" cy="4415790"/>
          </a:xfrm>
          <a:prstGeom prst="rect">
            <a:avLst/>
          </a:prstGeom>
          <a:noFill/>
          <a:ln>
            <a:noFill/>
          </a:ln>
        </p:spPr>
      </p:pic>
      <p:sp>
        <p:nvSpPr>
          <p:cNvPr id="3" name="Rectángulo 2"/>
          <p:cNvSpPr/>
          <p:nvPr/>
        </p:nvSpPr>
        <p:spPr>
          <a:xfrm>
            <a:off x="2957594" y="5693372"/>
            <a:ext cx="5301451" cy="388696"/>
          </a:xfrm>
          <a:prstGeom prst="rect">
            <a:avLst/>
          </a:prstGeom>
        </p:spPr>
        <p:txBody>
          <a:bodyPr wrap="none">
            <a:spAutoFit/>
          </a:bodyPr>
          <a:lstStyle/>
          <a:p>
            <a:pPr>
              <a:lnSpc>
                <a:spcPct val="107000"/>
              </a:lnSpc>
              <a:spcBef>
                <a:spcPts val="2100"/>
              </a:spcBef>
              <a:spcAft>
                <a:spcPts val="1500"/>
              </a:spcAft>
            </a:pPr>
            <a:r>
              <a:rPr lang="en-US" b="1" dirty="0" err="1">
                <a:solidFill>
                  <a:srgbClr val="333333"/>
                </a:solidFill>
                <a:latin typeface="Georgia" panose="02040502050405020303" pitchFamily="18" charset="0"/>
                <a:ea typeface="Times New Roman" panose="02020603050405020304" pitchFamily="18" charset="0"/>
                <a:cs typeface="Times New Roman" panose="02020603050405020304" pitchFamily="18" charset="0"/>
              </a:rPr>
              <a:t>Wassily</a:t>
            </a:r>
            <a:r>
              <a:rPr lang="en-US" b="1"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 Kandinsky, Il </a:t>
            </a:r>
            <a:r>
              <a:rPr lang="en-US" b="1" dirty="0" err="1">
                <a:solidFill>
                  <a:srgbClr val="333333"/>
                </a:solidFill>
                <a:latin typeface="Georgia" panose="02040502050405020303" pitchFamily="18" charset="0"/>
                <a:ea typeface="Times New Roman" panose="02020603050405020304" pitchFamily="18" charset="0"/>
                <a:cs typeface="Times New Roman" panose="02020603050405020304" pitchFamily="18" charset="0"/>
              </a:rPr>
              <a:t>giudizio</a:t>
            </a:r>
            <a:r>
              <a:rPr lang="en-US" b="1"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 finale (1912)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7982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El apocalipsis ya fu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96" y="1335403"/>
            <a:ext cx="3319779" cy="2891157"/>
          </a:xfrm>
          <a:prstGeom prst="rect">
            <a:avLst/>
          </a:prstGeom>
          <a:noFill/>
          <a:ln>
            <a:noFill/>
          </a:ln>
        </p:spPr>
      </p:pic>
      <p:pic>
        <p:nvPicPr>
          <p:cNvPr id="4" name="Imagen 3" descr="Apocalipsis climátic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2800" y="1335404"/>
            <a:ext cx="3522345" cy="2891156"/>
          </a:xfrm>
          <a:prstGeom prst="rect">
            <a:avLst/>
          </a:prstGeom>
          <a:noFill/>
          <a:ln>
            <a:noFill/>
          </a:ln>
        </p:spPr>
      </p:pic>
      <p:pic>
        <p:nvPicPr>
          <p:cNvPr id="5" name="Imagen 4" descr="https://www.expoknews.com/wp-content/uploads/2022/08/Apocalipsis-climatico_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7917" y="1824355"/>
            <a:ext cx="4145279" cy="3641725"/>
          </a:xfrm>
          <a:prstGeom prst="rect">
            <a:avLst/>
          </a:prstGeom>
          <a:noFill/>
          <a:ln>
            <a:noFill/>
          </a:ln>
        </p:spPr>
      </p:pic>
      <p:sp>
        <p:nvSpPr>
          <p:cNvPr id="6" name="Rectángulo 5"/>
          <p:cNvSpPr/>
          <p:nvPr/>
        </p:nvSpPr>
        <p:spPr>
          <a:xfrm>
            <a:off x="3882893" y="6040205"/>
            <a:ext cx="4426212" cy="967957"/>
          </a:xfrm>
          <a:prstGeom prst="rect">
            <a:avLst/>
          </a:prstGeom>
        </p:spPr>
        <p:txBody>
          <a:bodyPr wrap="none">
            <a:spAutoFit/>
          </a:bodyPr>
          <a:lstStyle/>
          <a:p>
            <a:pPr algn="just">
              <a:lnSpc>
                <a:spcPct val="150000"/>
              </a:lnSpc>
              <a:spcAft>
                <a:spcPts val="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Immagini relative all'apocalisse climatica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988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Oswaldo Guayasamín"/>
          <p:cNvPicPr/>
          <p:nvPr/>
        </p:nvPicPr>
        <p:blipFill>
          <a:blip r:embed="rId2">
            <a:extLst>
              <a:ext uri="{28A0092B-C50C-407E-A947-70E740481C1C}">
                <a14:useLocalDpi xmlns:a14="http://schemas.microsoft.com/office/drawing/2010/main" val="0"/>
              </a:ext>
            </a:extLst>
          </a:blip>
          <a:srcRect/>
          <a:stretch>
            <a:fillRect/>
          </a:stretch>
        </p:blipFill>
        <p:spPr bwMode="auto">
          <a:xfrm>
            <a:off x="7498081" y="345440"/>
            <a:ext cx="3881120" cy="5410285"/>
          </a:xfrm>
          <a:prstGeom prst="rect">
            <a:avLst/>
          </a:prstGeom>
          <a:noFill/>
          <a:ln>
            <a:noFill/>
          </a:ln>
        </p:spPr>
      </p:pic>
      <p:sp>
        <p:nvSpPr>
          <p:cNvPr id="4" name="Rectángulo 3"/>
          <p:cNvSpPr/>
          <p:nvPr/>
        </p:nvSpPr>
        <p:spPr>
          <a:xfrm>
            <a:off x="7339777" y="5958925"/>
            <a:ext cx="4517583" cy="504625"/>
          </a:xfrm>
          <a:prstGeom prst="rect">
            <a:avLst/>
          </a:prstGeom>
        </p:spPr>
        <p:txBody>
          <a:bodyPr wrap="none">
            <a:spAutoFit/>
          </a:bodyPr>
          <a:lstStyle/>
          <a:p>
            <a:pPr algn="just">
              <a:lnSpc>
                <a:spcPct val="150000"/>
              </a:lnSpc>
              <a:spcAft>
                <a:spcPts val="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Lágrimas de sangre. Osvaldo </a:t>
            </a:r>
            <a:r>
              <a:rPr lang="es-ES" sz="2000" dirty="0" err="1">
                <a:latin typeface="Times New Roman" panose="02020603050405020304" pitchFamily="18" charset="0"/>
                <a:ea typeface="Calibri" panose="020F0502020204030204" pitchFamily="34" charset="0"/>
                <a:cs typeface="Times New Roman" panose="02020603050405020304" pitchFamily="18" charset="0"/>
              </a:rPr>
              <a:t>Guayasamín</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
            <a:extLst>
              <a:ext uri="{FF2B5EF4-FFF2-40B4-BE49-F238E27FC236}">
                <a16:creationId xmlns:a16="http://schemas.microsoft.com/office/drawing/2014/main" id="{9CABFBA0-FAF4-C9A9-3236-37B10BD70635}"/>
              </a:ext>
            </a:extLst>
          </p:cNvPr>
          <p:cNvSpPr>
            <a:spLocks noChangeArrowheads="1"/>
          </p:cNvSpPr>
          <p:nvPr/>
        </p:nvSpPr>
        <p:spPr bwMode="auto">
          <a:xfrm>
            <a:off x="0" y="1646984"/>
            <a:ext cx="6847840" cy="223651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100" b="0" i="0" u="none" strike="noStrike" cap="none" normalizeH="0" baseline="0" dirty="0">
                <a:ln>
                  <a:noFill/>
                </a:ln>
                <a:solidFill>
                  <a:srgbClr val="FF0000"/>
                </a:solidFill>
                <a:effectLst/>
                <a:latin typeface="inherit"/>
              </a:rPr>
              <a:t>Oswaldo </a:t>
            </a:r>
            <a:r>
              <a:rPr kumimoji="0" lang="it-IT" altLang="it-IT" sz="2100" b="0" i="0" u="none" strike="noStrike" cap="none" normalizeH="0" baseline="0" dirty="0" err="1">
                <a:ln>
                  <a:noFill/>
                </a:ln>
                <a:solidFill>
                  <a:srgbClr val="FF0000"/>
                </a:solidFill>
                <a:effectLst/>
                <a:latin typeface="inherit"/>
              </a:rPr>
              <a:t>Guayasamín</a:t>
            </a:r>
            <a:r>
              <a:rPr kumimoji="0" lang="it-IT" altLang="it-IT" sz="2100" b="0" i="0" u="none" strike="noStrike" cap="none" normalizeH="0" baseline="0" dirty="0">
                <a:ln>
                  <a:noFill/>
                </a:ln>
                <a:solidFill>
                  <a:srgbClr val="202124"/>
                </a:solidFill>
                <a:effectLst/>
                <a:latin typeface="inherit"/>
              </a:rPr>
              <a:t>, ecuadoriano, pittore del dolore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100" b="0" i="0" u="none" strike="noStrike" cap="none" normalizeH="0" baseline="0" dirty="0">
                <a:ln>
                  <a:noFill/>
                </a:ln>
                <a:solidFill>
                  <a:srgbClr val="202124"/>
                </a:solidFill>
                <a:effectLst/>
                <a:latin typeface="inherit"/>
              </a:rPr>
              <a:t> degli indigeni.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100" b="0" i="0" u="none" strike="noStrike" cap="none" normalizeH="0" baseline="0" dirty="0">
                <a:ln>
                  <a:noFill/>
                </a:ln>
                <a:solidFill>
                  <a:srgbClr val="202124"/>
                </a:solidFill>
                <a:effectLst/>
                <a:latin typeface="inherit"/>
              </a:rPr>
              <a:t>Ritrae le ingiustizie sociali che corrodono lentamente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100" b="0" i="0" u="none" strike="noStrike" cap="none" normalizeH="0" baseline="0" dirty="0">
                <a:ln>
                  <a:noFill/>
                </a:ln>
                <a:solidFill>
                  <a:srgbClr val="202124"/>
                </a:solidFill>
                <a:effectLst/>
                <a:latin typeface="inherit"/>
              </a:rPr>
              <a:t>la dignità delle persone,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100" b="0" i="0" u="none" strike="noStrike" cap="none" normalizeH="0" baseline="0" dirty="0">
                <a:ln>
                  <a:noFill/>
                </a:ln>
                <a:solidFill>
                  <a:srgbClr val="202124"/>
                </a:solidFill>
                <a:effectLst/>
                <a:latin typeface="inherit"/>
              </a:rPr>
              <a:t>i diseredati, la discriminazione razziale che distrugge e uccide.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100" b="0" i="0" u="none" strike="noStrike" cap="none" normalizeH="0" baseline="0" dirty="0">
                <a:ln>
                  <a:noFill/>
                </a:ln>
                <a:solidFill>
                  <a:srgbClr val="202124"/>
                </a:solidFill>
                <a:effectLst/>
                <a:latin typeface="inherit"/>
              </a:rPr>
              <a:t>L'artista ha dipinto "per graffiare e ferire il cuore delle persone".</a:t>
            </a:r>
            <a:r>
              <a:rPr kumimoji="0" lang="it-IT" altLang="it-IT" sz="800" b="0" i="0" u="none" strike="noStrike" cap="none" normalizeH="0" baseline="0" dirty="0">
                <a:ln>
                  <a:noFill/>
                </a:ln>
                <a:solidFill>
                  <a:schemeClr val="tx1"/>
                </a:solidFill>
                <a:effectLst/>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31367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3 minutos de art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437" y="81826"/>
            <a:ext cx="2836704" cy="3291840"/>
          </a:xfrm>
          <a:prstGeom prst="rect">
            <a:avLst/>
          </a:prstGeom>
          <a:noFill/>
          <a:ln>
            <a:noFill/>
          </a:ln>
        </p:spPr>
      </p:pic>
      <p:pic>
        <p:nvPicPr>
          <p:cNvPr id="3" name="Imagen 2" descr="Oswaldo Guayasamín"/>
          <p:cNvPicPr/>
          <p:nvPr/>
        </p:nvPicPr>
        <p:blipFill>
          <a:blip r:embed="rId3">
            <a:extLst>
              <a:ext uri="{28A0092B-C50C-407E-A947-70E740481C1C}">
                <a14:useLocalDpi xmlns:a14="http://schemas.microsoft.com/office/drawing/2010/main" val="0"/>
              </a:ext>
            </a:extLst>
          </a:blip>
          <a:srcRect/>
          <a:stretch>
            <a:fillRect/>
          </a:stretch>
        </p:blipFill>
        <p:spPr bwMode="auto">
          <a:xfrm>
            <a:off x="8842208" y="1303276"/>
            <a:ext cx="2825750" cy="3647123"/>
          </a:xfrm>
          <a:prstGeom prst="rect">
            <a:avLst/>
          </a:prstGeom>
          <a:noFill/>
          <a:ln>
            <a:noFill/>
          </a:ln>
        </p:spPr>
      </p:pic>
      <p:sp>
        <p:nvSpPr>
          <p:cNvPr id="4" name="Rectángulo 3"/>
          <p:cNvSpPr/>
          <p:nvPr/>
        </p:nvSpPr>
        <p:spPr>
          <a:xfrm>
            <a:off x="9056838" y="5315227"/>
            <a:ext cx="2396490" cy="861774"/>
          </a:xfrm>
          <a:prstGeom prst="rect">
            <a:avLst/>
          </a:prstGeom>
        </p:spPr>
        <p:txBody>
          <a:bodyPr wrap="square">
            <a:spAutoFit/>
          </a:bodyPr>
          <a:lstStyle/>
          <a:p>
            <a:pPr algn="just">
              <a:lnSpc>
                <a:spcPct val="150000"/>
              </a:lnSpc>
              <a:spcAft>
                <a:spcPts val="0"/>
              </a:spcAft>
            </a:pPr>
            <a:r>
              <a:rPr lang="es-ES" sz="2000" dirty="0" err="1">
                <a:solidFill>
                  <a:srgbClr val="222222"/>
                </a:solidFill>
                <a:latin typeface="Arial" panose="020B0604020202020204" pitchFamily="34" charset="0"/>
                <a:ea typeface="Calibri" panose="020F0502020204030204" pitchFamily="34" charset="0"/>
                <a:cs typeface="Times New Roman" panose="02020603050405020304" pitchFamily="18" charset="0"/>
              </a:rPr>
              <a:t>Prigioniero</a:t>
            </a:r>
            <a:r>
              <a:rPr lang="es-ES" sz="2000" dirty="0">
                <a:solidFill>
                  <a:srgbClr val="222222"/>
                </a:solidFill>
                <a:latin typeface="Arial" panose="020B0604020202020204" pitchFamily="34" charset="0"/>
                <a:ea typeface="Calibri" panose="020F0502020204030204" pitchFamily="34" charset="0"/>
                <a:cs typeface="Times New Roman" panose="02020603050405020304" pitchFamily="18" charset="0"/>
              </a:rPr>
              <a:t>, 1949.</a:t>
            </a:r>
            <a:endParaRPr lang="es-ES" sz="2000" dirty="0">
              <a:latin typeface="Calibri" panose="020F0502020204030204" pitchFamily="34" charset="0"/>
              <a:ea typeface="Calibri" panose="020F0502020204030204" pitchFamily="34" charset="0"/>
              <a:cs typeface="Times New Roman" panose="02020603050405020304" pitchFamily="18" charset="0"/>
            </a:endParaRPr>
          </a:p>
          <a:p>
            <a:r>
              <a:rPr lang="es-ES" sz="2000" dirty="0">
                <a:latin typeface="Calibri" panose="020F0502020204030204" pitchFamily="34" charset="0"/>
                <a:ea typeface="Calibri" panose="020F0502020204030204" pitchFamily="34" charset="0"/>
                <a:cs typeface="Times New Roman" panose="02020603050405020304" pitchFamily="18" charset="0"/>
              </a:rPr>
              <a:t>Oswaldo </a:t>
            </a:r>
            <a:r>
              <a:rPr lang="es-ES" sz="2000" dirty="0" err="1">
                <a:latin typeface="Calibri" panose="020F0502020204030204" pitchFamily="34" charset="0"/>
                <a:ea typeface="Calibri" panose="020F0502020204030204" pitchFamily="34" charset="0"/>
                <a:cs typeface="Times New Roman" panose="02020603050405020304" pitchFamily="18" charset="0"/>
              </a:rPr>
              <a:t>Guayasamín</a:t>
            </a:r>
            <a:endParaRPr lang="es-ES" sz="2000" dirty="0"/>
          </a:p>
        </p:txBody>
      </p:sp>
      <p:pic>
        <p:nvPicPr>
          <p:cNvPr id="5" name="Imagen 4" descr="Arte + Imagenes (304) Extract.key"/>
          <p:cNvPicPr/>
          <p:nvPr/>
        </p:nvPicPr>
        <p:blipFill>
          <a:blip r:embed="rId4">
            <a:extLst>
              <a:ext uri="{28A0092B-C50C-407E-A947-70E740481C1C}">
                <a14:useLocalDpi xmlns:a14="http://schemas.microsoft.com/office/drawing/2010/main" val="0"/>
              </a:ext>
            </a:extLst>
          </a:blip>
          <a:srcRect/>
          <a:stretch>
            <a:fillRect/>
          </a:stretch>
        </p:blipFill>
        <p:spPr bwMode="auto">
          <a:xfrm>
            <a:off x="716597" y="3479958"/>
            <a:ext cx="3245803" cy="2697043"/>
          </a:xfrm>
          <a:prstGeom prst="rect">
            <a:avLst/>
          </a:prstGeom>
          <a:noFill/>
          <a:ln>
            <a:noFill/>
          </a:ln>
        </p:spPr>
      </p:pic>
      <p:sp>
        <p:nvSpPr>
          <p:cNvPr id="6" name="Rectángulo 5"/>
          <p:cNvSpPr/>
          <p:nvPr/>
        </p:nvSpPr>
        <p:spPr>
          <a:xfrm>
            <a:off x="421046" y="6283293"/>
            <a:ext cx="3541354" cy="553998"/>
          </a:xfrm>
          <a:prstGeom prst="rect">
            <a:avLst/>
          </a:prstGeom>
        </p:spPr>
        <p:txBody>
          <a:bodyPr wrap="none">
            <a:spAutoFit/>
          </a:bodyPr>
          <a:lstStyle/>
          <a:p>
            <a:pPr algn="just">
              <a:lnSpc>
                <a:spcPct val="150000"/>
              </a:lnSpc>
              <a:spcAft>
                <a:spcPts val="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Oswaldo </a:t>
            </a:r>
            <a:r>
              <a:rPr lang="es-ES" sz="2000" dirty="0" err="1">
                <a:latin typeface="Times New Roman" panose="02020603050405020304" pitchFamily="18" charset="0"/>
                <a:ea typeface="Calibri" panose="020F0502020204030204" pitchFamily="34" charset="0"/>
                <a:cs typeface="Times New Roman" panose="02020603050405020304" pitchFamily="18" charset="0"/>
              </a:rPr>
              <a:t>Guayasamín</a:t>
            </a:r>
            <a:r>
              <a:rPr lang="es-ES" sz="2000" dirty="0">
                <a:latin typeface="Times New Roman" panose="02020603050405020304" pitchFamily="18" charset="0"/>
                <a:ea typeface="Calibri" panose="020F0502020204030204" pitchFamily="34" charset="0"/>
                <a:cs typeface="Times New Roman" panose="02020603050405020304" pitchFamily="18" charset="0"/>
              </a:rPr>
              <a:t>: </a:t>
            </a:r>
            <a:r>
              <a:rPr lang="es-ES" sz="2000" dirty="0" err="1">
                <a:latin typeface="Times New Roman" panose="02020603050405020304" pitchFamily="18" charset="0"/>
                <a:ea typeface="Calibri" panose="020F0502020204030204" pitchFamily="34" charset="0"/>
                <a:cs typeface="Times New Roman" panose="02020603050405020304" pitchFamily="18" charset="0"/>
              </a:rPr>
              <a:t>maternità</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Imagen 6" descr="Madre y niña de la Ternura Oswaldo Guayasamín - Artelista.co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9115" y="553054"/>
            <a:ext cx="2601119" cy="3693826"/>
          </a:xfrm>
          <a:prstGeom prst="rect">
            <a:avLst/>
          </a:prstGeom>
          <a:noFill/>
          <a:ln>
            <a:noFill/>
          </a:ln>
        </p:spPr>
      </p:pic>
      <p:sp>
        <p:nvSpPr>
          <p:cNvPr id="8" name="Rectángulo 7"/>
          <p:cNvSpPr/>
          <p:nvPr/>
        </p:nvSpPr>
        <p:spPr>
          <a:xfrm>
            <a:off x="5028761" y="4595594"/>
            <a:ext cx="2699778" cy="966290"/>
          </a:xfrm>
          <a:prstGeom prst="rect">
            <a:avLst/>
          </a:prstGeom>
        </p:spPr>
        <p:txBody>
          <a:bodyPr wrap="none">
            <a:spAutoFit/>
          </a:bodyPr>
          <a:lstStyle/>
          <a:p>
            <a:pPr algn="just">
              <a:lnSpc>
                <a:spcPct val="150000"/>
              </a:lnSpc>
              <a:spcAft>
                <a:spcPts val="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Oswaldo </a:t>
            </a:r>
            <a:r>
              <a:rPr lang="es-ES" sz="2000" dirty="0" err="1">
                <a:latin typeface="Times New Roman" panose="02020603050405020304" pitchFamily="18" charset="0"/>
                <a:ea typeface="Calibri" panose="020F0502020204030204" pitchFamily="34" charset="0"/>
                <a:cs typeface="Times New Roman" panose="02020603050405020304" pitchFamily="18" charset="0"/>
              </a:rPr>
              <a:t>Guayasamín</a:t>
            </a:r>
            <a:r>
              <a:rPr lang="es-ES" sz="2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0"/>
              </a:spcAft>
            </a:pPr>
            <a:r>
              <a:rPr lang="es-ES" sz="2000" dirty="0" err="1">
                <a:latin typeface="Times New Roman" panose="02020603050405020304" pitchFamily="18" charset="0"/>
                <a:ea typeface="Calibri" panose="020F0502020204030204" pitchFamily="34" charset="0"/>
                <a:cs typeface="Times New Roman" panose="02020603050405020304" pitchFamily="18" charset="0"/>
              </a:rPr>
              <a:t>tenerezza</a:t>
            </a:r>
            <a:r>
              <a:rPr lang="es-ES" sz="2000" dirty="0">
                <a:latin typeface="Times New Roman" panose="02020603050405020304" pitchFamily="18" charset="0"/>
                <a:ea typeface="Calibri" panose="020F0502020204030204" pitchFamily="34" charset="0"/>
                <a:cs typeface="Times New Roman" panose="02020603050405020304" pitchFamily="18" charset="0"/>
              </a:rPr>
              <a:t>, madre e </a:t>
            </a:r>
            <a:r>
              <a:rPr lang="es-ES" sz="2000" dirty="0" err="1">
                <a:latin typeface="Times New Roman" panose="02020603050405020304" pitchFamily="18" charset="0"/>
                <a:ea typeface="Calibri" panose="020F0502020204030204" pitchFamily="34" charset="0"/>
                <a:cs typeface="Times New Roman" panose="02020603050405020304" pitchFamily="18" charset="0"/>
              </a:rPr>
              <a:t>figlia</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4451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in en Expresionismo s.XX-XXI"/>
          <p:cNvPicPr/>
          <p:nvPr/>
        </p:nvPicPr>
        <p:blipFill>
          <a:blip r:embed="rId2">
            <a:extLst>
              <a:ext uri="{28A0092B-C50C-407E-A947-70E740481C1C}">
                <a14:useLocalDpi xmlns:a14="http://schemas.microsoft.com/office/drawing/2010/main" val="0"/>
              </a:ext>
            </a:extLst>
          </a:blip>
          <a:srcRect/>
          <a:stretch>
            <a:fillRect/>
          </a:stretch>
        </p:blipFill>
        <p:spPr bwMode="auto">
          <a:xfrm>
            <a:off x="847990" y="1489646"/>
            <a:ext cx="2936974" cy="4489599"/>
          </a:xfrm>
          <a:prstGeom prst="rect">
            <a:avLst/>
          </a:prstGeom>
          <a:noFill/>
          <a:ln>
            <a:noFill/>
          </a:ln>
        </p:spPr>
      </p:pic>
      <p:sp>
        <p:nvSpPr>
          <p:cNvPr id="3" name="Rectángulo 2"/>
          <p:cNvSpPr/>
          <p:nvPr/>
        </p:nvSpPr>
        <p:spPr>
          <a:xfrm>
            <a:off x="745118" y="5979245"/>
            <a:ext cx="3142720" cy="504625"/>
          </a:xfrm>
          <a:prstGeom prst="rect">
            <a:avLst/>
          </a:prstGeom>
        </p:spPr>
        <p:txBody>
          <a:bodyPr wrap="none">
            <a:spAutoFit/>
          </a:bodyPr>
          <a:lstStyle/>
          <a:p>
            <a:pPr algn="just">
              <a:lnSpc>
                <a:spcPct val="150000"/>
              </a:lnSpc>
              <a:spcAft>
                <a:spcPts val="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Oswaldo </a:t>
            </a:r>
            <a:r>
              <a:rPr lang="es-ES" sz="2000" dirty="0" err="1">
                <a:latin typeface="Times New Roman" panose="02020603050405020304" pitchFamily="18" charset="0"/>
                <a:ea typeface="Calibri" panose="020F0502020204030204" pitchFamily="34" charset="0"/>
                <a:cs typeface="Times New Roman" panose="02020603050405020304" pitchFamily="18" charset="0"/>
              </a:rPr>
              <a:t>Guayasamín:L’urlo</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El grito de Edvard Munch"/>
          <p:cNvPicPr/>
          <p:nvPr/>
        </p:nvPicPr>
        <p:blipFill>
          <a:blip r:embed="rId3">
            <a:extLst>
              <a:ext uri="{28A0092B-C50C-407E-A947-70E740481C1C}">
                <a14:useLocalDpi xmlns:a14="http://schemas.microsoft.com/office/drawing/2010/main" val="0"/>
              </a:ext>
            </a:extLst>
          </a:blip>
          <a:srcRect/>
          <a:stretch>
            <a:fillRect/>
          </a:stretch>
        </p:blipFill>
        <p:spPr bwMode="auto">
          <a:xfrm>
            <a:off x="7132320" y="1489646"/>
            <a:ext cx="3548217" cy="4486393"/>
          </a:xfrm>
          <a:prstGeom prst="rect">
            <a:avLst/>
          </a:prstGeom>
          <a:noFill/>
          <a:ln>
            <a:noFill/>
          </a:ln>
        </p:spPr>
      </p:pic>
      <p:sp>
        <p:nvSpPr>
          <p:cNvPr id="5" name="Rectángulo 4"/>
          <p:cNvSpPr/>
          <p:nvPr/>
        </p:nvSpPr>
        <p:spPr>
          <a:xfrm>
            <a:off x="7396238" y="5986997"/>
            <a:ext cx="3020379" cy="498663"/>
          </a:xfrm>
          <a:prstGeom prst="rect">
            <a:avLst/>
          </a:prstGeom>
        </p:spPr>
        <p:txBody>
          <a:bodyPr wrap="none">
            <a:spAutoFit/>
          </a:bodyPr>
          <a:lstStyle/>
          <a:p>
            <a:pPr algn="just">
              <a:lnSpc>
                <a:spcPct val="150000"/>
              </a:lnSpc>
              <a:spcAft>
                <a:spcPts val="0"/>
              </a:spcAft>
            </a:pPr>
            <a:r>
              <a:rPr lang="es-ES" sz="2000" dirty="0" err="1">
                <a:latin typeface="Times New Roman" panose="02020603050405020304" pitchFamily="18" charset="0"/>
                <a:ea typeface="Calibri" panose="020F0502020204030204" pitchFamily="34" charset="0"/>
                <a:cs typeface="Times New Roman" panose="02020603050405020304" pitchFamily="18" charset="0"/>
              </a:rPr>
              <a:t>Edvard</a:t>
            </a:r>
            <a:r>
              <a:rPr lang="es-ES" sz="2000" dirty="0">
                <a:latin typeface="Times New Roman" panose="02020603050405020304" pitchFamily="18" charset="0"/>
                <a:ea typeface="Calibri" panose="020F0502020204030204" pitchFamily="34" charset="0"/>
                <a:cs typeface="Times New Roman" panose="02020603050405020304" pitchFamily="18" charset="0"/>
              </a:rPr>
              <a:t> </a:t>
            </a:r>
            <a:r>
              <a:rPr lang="es-ES" sz="2000" dirty="0" err="1">
                <a:latin typeface="Times New Roman" panose="02020603050405020304" pitchFamily="18" charset="0"/>
                <a:ea typeface="Calibri" panose="020F0502020204030204" pitchFamily="34" charset="0"/>
                <a:cs typeface="Times New Roman" panose="02020603050405020304" pitchFamily="18" charset="0"/>
              </a:rPr>
              <a:t>Munch</a:t>
            </a:r>
            <a:r>
              <a:rPr lang="es-ES" sz="2000" dirty="0">
                <a:latin typeface="Times New Roman" panose="02020603050405020304" pitchFamily="18" charset="0"/>
                <a:ea typeface="Calibri" panose="020F0502020204030204" pitchFamily="34" charset="0"/>
                <a:cs typeface="Times New Roman" panose="02020603050405020304" pitchFamily="18" charset="0"/>
              </a:rPr>
              <a:t>: </a:t>
            </a:r>
            <a:r>
              <a:rPr lang="es-ES" sz="2000" dirty="0" err="1">
                <a:latin typeface="Times New Roman" panose="02020603050405020304" pitchFamily="18" charset="0"/>
                <a:ea typeface="Calibri" panose="020F0502020204030204" pitchFamily="34" charset="0"/>
                <a:cs typeface="Times New Roman" panose="02020603050405020304" pitchFamily="18" charset="0"/>
              </a:rPr>
              <a:t>l'urlo</a:t>
            </a:r>
            <a:r>
              <a:rPr lang="es-ES" sz="2000" dirty="0">
                <a:latin typeface="Times New Roman" panose="02020603050405020304" pitchFamily="18" charset="0"/>
                <a:ea typeface="Calibri" panose="020F0502020204030204" pitchFamily="34" charset="0"/>
                <a:cs typeface="Times New Roman" panose="02020603050405020304" pitchFamily="18" charset="0"/>
              </a:rPr>
              <a:t>. 1893</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ángulo 5"/>
          <p:cNvSpPr/>
          <p:nvPr/>
        </p:nvSpPr>
        <p:spPr>
          <a:xfrm>
            <a:off x="3153549" y="219561"/>
            <a:ext cx="5897768" cy="587148"/>
          </a:xfrm>
          <a:prstGeom prst="rect">
            <a:avLst/>
          </a:prstGeom>
        </p:spPr>
        <p:txBody>
          <a:bodyPr wrap="none">
            <a:spAutoFit/>
          </a:bodyPr>
          <a:lstStyle/>
          <a:p>
            <a:pPr algn="just">
              <a:lnSpc>
                <a:spcPct val="150000"/>
              </a:lnSpc>
              <a:spcAft>
                <a:spcPts val="0"/>
              </a:spcAft>
            </a:pPr>
            <a:r>
              <a:rPr lang="es-ES" sz="2400" dirty="0">
                <a:latin typeface="Times New Roman" panose="02020603050405020304" pitchFamily="18" charset="0"/>
                <a:ea typeface="Calibri" panose="020F0502020204030204" pitchFamily="34" charset="0"/>
                <a:cs typeface="Times New Roman" panose="02020603050405020304" pitchFamily="18" charset="0"/>
              </a:rPr>
              <a:t>Pintar un sonido que exprese un dolor familiar</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269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scielo.sld.cu/img/revistas/scar/v11n1/f0703112.jpg"/>
          <p:cNvPicPr/>
          <p:nvPr/>
        </p:nvPicPr>
        <p:blipFill>
          <a:blip r:embed="rId2">
            <a:extLst>
              <a:ext uri="{28A0092B-C50C-407E-A947-70E740481C1C}">
                <a14:useLocalDpi xmlns:a14="http://schemas.microsoft.com/office/drawing/2010/main" val="0"/>
              </a:ext>
            </a:extLst>
          </a:blip>
          <a:srcRect/>
          <a:stretch>
            <a:fillRect/>
          </a:stretch>
        </p:blipFill>
        <p:spPr bwMode="auto">
          <a:xfrm>
            <a:off x="445134" y="223521"/>
            <a:ext cx="3659506" cy="5222238"/>
          </a:xfrm>
          <a:prstGeom prst="rect">
            <a:avLst/>
          </a:prstGeom>
          <a:noFill/>
          <a:ln>
            <a:noFill/>
          </a:ln>
        </p:spPr>
      </p:pic>
      <p:sp>
        <p:nvSpPr>
          <p:cNvPr id="3" name="Rectángulo 2"/>
          <p:cNvSpPr/>
          <p:nvPr/>
        </p:nvSpPr>
        <p:spPr>
          <a:xfrm>
            <a:off x="0" y="5755725"/>
            <a:ext cx="4628190" cy="504625"/>
          </a:xfrm>
          <a:prstGeom prst="rect">
            <a:avLst/>
          </a:prstGeom>
        </p:spPr>
        <p:txBody>
          <a:bodyPr wrap="none">
            <a:spAutoFit/>
          </a:bodyPr>
          <a:lstStyle/>
          <a:p>
            <a:pPr algn="just">
              <a:lnSpc>
                <a:spcPct val="150000"/>
              </a:lnSpc>
              <a:spcAft>
                <a:spcPts val="0"/>
              </a:spcAft>
            </a:pPr>
            <a:r>
              <a:rPr lang="es-ES" sz="2000" dirty="0" err="1">
                <a:latin typeface="Times New Roman" panose="02020603050405020304" pitchFamily="18" charset="0"/>
                <a:ea typeface="Calibri" panose="020F0502020204030204" pitchFamily="34" charset="0"/>
                <a:cs typeface="Times New Roman" panose="02020603050405020304" pitchFamily="18" charset="0"/>
              </a:rPr>
              <a:t>Susan</a:t>
            </a:r>
            <a:r>
              <a:rPr lang="es-ES" sz="2000" dirty="0">
                <a:latin typeface="Times New Roman" panose="02020603050405020304" pitchFamily="18" charset="0"/>
                <a:ea typeface="Calibri" panose="020F0502020204030204" pitchFamily="34" charset="0"/>
                <a:cs typeface="Times New Roman" panose="02020603050405020304" pitchFamily="18" charset="0"/>
              </a:rPr>
              <a:t> </a:t>
            </a:r>
            <a:r>
              <a:rPr lang="es-ES" sz="2000" dirty="0" err="1">
                <a:latin typeface="Times New Roman" panose="02020603050405020304" pitchFamily="18" charset="0"/>
                <a:ea typeface="Calibri" panose="020F0502020204030204" pitchFamily="34" charset="0"/>
                <a:cs typeface="Times New Roman" panose="02020603050405020304" pitchFamily="18" charset="0"/>
              </a:rPr>
              <a:t>Gofstein</a:t>
            </a:r>
            <a:r>
              <a:rPr lang="es-ES" sz="2000" dirty="0">
                <a:latin typeface="Times New Roman" panose="02020603050405020304" pitchFamily="18" charset="0"/>
                <a:ea typeface="Calibri" panose="020F0502020204030204" pitchFamily="34" charset="0"/>
                <a:cs typeface="Times New Roman" panose="02020603050405020304" pitchFamily="18" charset="0"/>
              </a:rPr>
              <a:t>, 2000: </a:t>
            </a:r>
            <a:r>
              <a:rPr lang="es-ES" sz="2000" dirty="0" err="1">
                <a:latin typeface="Times New Roman" panose="02020603050405020304" pitchFamily="18" charset="0"/>
                <a:ea typeface="Calibri" panose="020F0502020204030204" pitchFamily="34" charset="0"/>
                <a:cs typeface="Times New Roman" panose="02020603050405020304" pitchFamily="18" charset="0"/>
              </a:rPr>
              <a:t>dolore</a:t>
            </a:r>
            <a:r>
              <a:rPr lang="es-ES" sz="2000" dirty="0">
                <a:latin typeface="Times New Roman" panose="02020603050405020304" pitchFamily="18" charset="0"/>
                <a:ea typeface="Calibri" panose="020F0502020204030204" pitchFamily="34" charset="0"/>
                <a:cs typeface="Times New Roman" panose="02020603050405020304" pitchFamily="18" charset="0"/>
              </a:rPr>
              <a:t> </a:t>
            </a:r>
            <a:r>
              <a:rPr lang="es-ES" sz="2000" dirty="0" err="1">
                <a:latin typeface="Times New Roman" panose="02020603050405020304" pitchFamily="18" charset="0"/>
                <a:ea typeface="Calibri" panose="020F0502020204030204" pitchFamily="34" charset="0"/>
                <a:cs typeface="Times New Roman" panose="02020603050405020304" pitchFamily="18" charset="0"/>
              </a:rPr>
              <a:t>fibromialgico</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http://scielo.sld.cu/img/revistas/scar/v11n1/f0603112.jpg"/>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3522"/>
            <a:ext cx="3604577" cy="5222238"/>
          </a:xfrm>
          <a:prstGeom prst="rect">
            <a:avLst/>
          </a:prstGeom>
          <a:noFill/>
          <a:ln>
            <a:noFill/>
          </a:ln>
        </p:spPr>
      </p:pic>
      <p:sp>
        <p:nvSpPr>
          <p:cNvPr id="5" name="Rectángulo 4"/>
          <p:cNvSpPr/>
          <p:nvPr/>
        </p:nvSpPr>
        <p:spPr>
          <a:xfrm>
            <a:off x="7921184" y="5755725"/>
            <a:ext cx="2836033" cy="405367"/>
          </a:xfrm>
          <a:prstGeom prst="rect">
            <a:avLst/>
          </a:prstGeom>
        </p:spPr>
        <p:txBody>
          <a:bodyPr wrap="none">
            <a:spAutoFit/>
          </a:bodyPr>
          <a:lstStyle/>
          <a:p>
            <a:pPr>
              <a:lnSpc>
                <a:spcPct val="107000"/>
              </a:lnSpc>
              <a:spcAft>
                <a:spcPts val="800"/>
              </a:spcAft>
            </a:pPr>
            <a:r>
              <a:rPr lang="es-E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Mónica </a:t>
            </a:r>
            <a:r>
              <a:rPr lang="es-E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Ozámiz</a:t>
            </a:r>
            <a:r>
              <a:rPr lang="es-E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s-ES" sz="2000" dirty="0">
                <a:solidFill>
                  <a:srgbClr val="5F6368"/>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2000" dirty="0" err="1">
                <a:solidFill>
                  <a:srgbClr val="5F6368"/>
                </a:solidFill>
                <a:latin typeface="Times New Roman" panose="02020603050405020304" pitchFamily="18" charset="0"/>
                <a:ea typeface="Times New Roman" panose="02020603050405020304" pitchFamily="18" charset="0"/>
                <a:cs typeface="Times New Roman" panose="02020603050405020304" pitchFamily="18" charset="0"/>
              </a:rPr>
              <a:t>Il</a:t>
            </a:r>
            <a:r>
              <a:rPr lang="es-ES" sz="2000" dirty="0">
                <a:solidFill>
                  <a:srgbClr val="5F6368"/>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2000" dirty="0" err="1">
                <a:solidFill>
                  <a:srgbClr val="5F6368"/>
                </a:solidFill>
                <a:latin typeface="Times New Roman" panose="02020603050405020304" pitchFamily="18" charset="0"/>
                <a:ea typeface="Times New Roman" panose="02020603050405020304" pitchFamily="18" charset="0"/>
                <a:cs typeface="Times New Roman" panose="02020603050405020304" pitchFamily="18" charset="0"/>
              </a:rPr>
              <a:t>dolore</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6138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6720" y="288900"/>
            <a:ext cx="11054080" cy="4457952"/>
          </a:xfrm>
          <a:prstGeom prst="rect">
            <a:avLst/>
          </a:prstGeom>
        </p:spPr>
        <p:txBody>
          <a:bodyPr wrap="square">
            <a:spAutoFit/>
          </a:bodyPr>
          <a:lstStyle/>
          <a:p>
            <a:pPr algn="just">
              <a:lnSpc>
                <a:spcPct val="150000"/>
              </a:lnSpc>
              <a:spcAft>
                <a:spcPts val="0"/>
              </a:spcAft>
            </a:pPr>
            <a:r>
              <a:rPr lang="it-IT"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Emozioni e tipologie
Definiamo l'emozione come una risposta o reazione (corporea e / o psichica) 
 difronte a uno stimolo significativo 
che il soggetto valuta, consciamente o inconsciamente, 
a seconda degli obiettivi o degli interessi e  subendo l’influenza dell’ideologia e del contesto socio-culturale.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3858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ra-de-la-virgen-dolorosa, Viernes de Dolores - Comunicar la fe - Argument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1021080"/>
            <a:ext cx="5262880" cy="4815840"/>
          </a:xfrm>
          <a:prstGeom prst="rect">
            <a:avLst/>
          </a:prstGeom>
          <a:noFill/>
          <a:ln>
            <a:noFill/>
          </a:ln>
        </p:spPr>
      </p:pic>
      <p:pic>
        <p:nvPicPr>
          <p:cNvPr id="3" name="Imagen 2" descr="https://queondacontufe.files.wordpress.com/2011/03/3a.jpg"/>
          <p:cNvPicPr/>
          <p:nvPr/>
        </p:nvPicPr>
        <p:blipFill>
          <a:blip r:embed="rId3">
            <a:extLst>
              <a:ext uri="{28A0092B-C50C-407E-A947-70E740481C1C}">
                <a14:useLocalDpi xmlns:a14="http://schemas.microsoft.com/office/drawing/2010/main" val="0"/>
              </a:ext>
            </a:extLst>
          </a:blip>
          <a:srcRect/>
          <a:stretch>
            <a:fillRect/>
          </a:stretch>
        </p:blipFill>
        <p:spPr bwMode="auto">
          <a:xfrm>
            <a:off x="6177280" y="0"/>
            <a:ext cx="5181600" cy="6858000"/>
          </a:xfrm>
          <a:prstGeom prst="rect">
            <a:avLst/>
          </a:prstGeom>
          <a:noFill/>
          <a:ln>
            <a:noFill/>
          </a:ln>
        </p:spPr>
      </p:pic>
    </p:spTree>
    <p:extLst>
      <p:ext uri="{BB962C8B-B14F-4D97-AF65-F5344CB8AC3E}">
        <p14:creationId xmlns:p14="http://schemas.microsoft.com/office/powerpoint/2010/main" val="1452512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La Cartuja, Granada: Refectorio (refectory) | Carthusians bu… | Flick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200" y="1041316"/>
            <a:ext cx="3921760" cy="4831164"/>
          </a:xfrm>
          <a:prstGeom prst="rect">
            <a:avLst/>
          </a:prstGeom>
          <a:noFill/>
          <a:ln>
            <a:noFill/>
          </a:ln>
        </p:spPr>
      </p:pic>
      <p:pic>
        <p:nvPicPr>
          <p:cNvPr id="3" name="Imagen 2" descr="Mártires de la Cartuja de Colonia de Sánchez Cotán pintura… | Flick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800" y="1041316"/>
            <a:ext cx="3979863" cy="4831164"/>
          </a:xfrm>
          <a:prstGeom prst="rect">
            <a:avLst/>
          </a:prstGeom>
          <a:noFill/>
          <a:ln>
            <a:noFill/>
          </a:ln>
        </p:spPr>
      </p:pic>
      <p:sp>
        <p:nvSpPr>
          <p:cNvPr id="4" name="Rectángulo 3"/>
          <p:cNvSpPr/>
          <p:nvPr/>
        </p:nvSpPr>
        <p:spPr>
          <a:xfrm>
            <a:off x="4480912" y="6040205"/>
            <a:ext cx="2783134" cy="498663"/>
          </a:xfrm>
          <a:prstGeom prst="rect">
            <a:avLst/>
          </a:prstGeom>
        </p:spPr>
        <p:txBody>
          <a:bodyPr wrap="none">
            <a:spAutoFit/>
          </a:bodyPr>
          <a:lstStyle/>
          <a:p>
            <a:pPr algn="just">
              <a:lnSpc>
                <a:spcPct val="150000"/>
              </a:lnSpc>
              <a:spcAft>
                <a:spcPts val="0"/>
              </a:spcAft>
            </a:pPr>
            <a:r>
              <a:rPr lang="es-E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Fray Juan Sánchez </a:t>
            </a:r>
            <a:r>
              <a:rPr lang="es-E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Cotán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ángulo 4"/>
          <p:cNvSpPr/>
          <p:nvPr/>
        </p:nvSpPr>
        <p:spPr>
          <a:xfrm>
            <a:off x="4690051" y="195707"/>
            <a:ext cx="1972720" cy="463397"/>
          </a:xfrm>
          <a:prstGeom prst="rect">
            <a:avLst/>
          </a:prstGeom>
        </p:spPr>
        <p:txBody>
          <a:bodyPr wrap="none">
            <a:spAutoFit/>
          </a:bodyPr>
          <a:lstStyle/>
          <a:p>
            <a:pPr algn="just">
              <a:lnSpc>
                <a:spcPct val="150000"/>
              </a:lnSpc>
              <a:spcAft>
                <a:spcPts val="0"/>
              </a:spcAft>
            </a:pPr>
            <a:r>
              <a:rPr lang="es-ES" dirty="0">
                <a:solidFill>
                  <a:schemeClr val="tx1">
                    <a:lumMod val="95000"/>
                    <a:lumOff val="5000"/>
                  </a:schemeClr>
                </a:solidFill>
              </a:rPr>
              <a:t>MARTIRI INDOLORI</a:t>
            </a:r>
          </a:p>
        </p:txBody>
      </p:sp>
    </p:spTree>
    <p:extLst>
      <p:ext uri="{BB962C8B-B14F-4D97-AF65-F5344CB8AC3E}">
        <p14:creationId xmlns:p14="http://schemas.microsoft.com/office/powerpoint/2010/main" val="1736928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4429" y="201222"/>
            <a:ext cx="8308493" cy="530594"/>
          </a:xfrm>
          <a:prstGeom prst="rect">
            <a:avLst/>
          </a:prstGeom>
        </p:spPr>
        <p:txBody>
          <a:bodyPr wrap="none">
            <a:spAutoFit/>
          </a:bodyPr>
          <a:lstStyle/>
          <a:p>
            <a:pPr>
              <a:lnSpc>
                <a:spcPct val="107000"/>
              </a:lnSpc>
              <a:spcBef>
                <a:spcPts val="805"/>
              </a:spcBef>
              <a:spcAft>
                <a:spcPts val="805"/>
              </a:spcAft>
            </a:pPr>
            <a:r>
              <a:rPr lang="es-ES" sz="2800" b="1" kern="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Il</a:t>
            </a:r>
            <a:r>
              <a:rPr lang="es-ES" sz="2800" b="1" kern="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ES" sz="2800" b="1" kern="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dolore</a:t>
            </a:r>
            <a:r>
              <a:rPr lang="es-ES" sz="2800" b="1" kern="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 la </a:t>
            </a:r>
            <a:r>
              <a:rPr lang="es-ES" sz="2800" b="1" kern="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sofferenza</a:t>
            </a:r>
            <a:r>
              <a:rPr lang="es-ES" sz="2800" b="1" kern="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Frida Kahlo in 5 </a:t>
            </a:r>
            <a:r>
              <a:rPr lang="es-ES" sz="2800" b="1" kern="1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sue</a:t>
            </a:r>
            <a:r>
              <a:rPr lang="es-ES" sz="2800" b="1" kern="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opere</a:t>
            </a:r>
            <a:endParaRPr lang="es-E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Frida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278" y="1178560"/>
            <a:ext cx="3369897" cy="4526280"/>
          </a:xfrm>
          <a:prstGeom prst="rect">
            <a:avLst/>
          </a:prstGeom>
          <a:noFill/>
          <a:ln>
            <a:noFill/>
          </a:ln>
        </p:spPr>
      </p:pic>
      <p:pic>
        <p:nvPicPr>
          <p:cNvPr id="4" name="Imagen 3" descr="Frida Kahlo, una artista marcada por el dolor y su propio mito"/>
          <p:cNvPicPr/>
          <p:nvPr/>
        </p:nvPicPr>
        <p:blipFill>
          <a:blip r:embed="rId3">
            <a:extLst>
              <a:ext uri="{28A0092B-C50C-407E-A947-70E740481C1C}">
                <a14:useLocalDpi xmlns:a14="http://schemas.microsoft.com/office/drawing/2010/main" val="0"/>
              </a:ext>
            </a:extLst>
          </a:blip>
          <a:srcRect/>
          <a:stretch>
            <a:fillRect/>
          </a:stretch>
        </p:blipFill>
        <p:spPr bwMode="auto">
          <a:xfrm>
            <a:off x="6990080" y="1178560"/>
            <a:ext cx="4273979" cy="4526280"/>
          </a:xfrm>
          <a:prstGeom prst="rect">
            <a:avLst/>
          </a:prstGeom>
          <a:noFill/>
          <a:ln>
            <a:noFill/>
          </a:ln>
        </p:spPr>
      </p:pic>
      <p:sp>
        <p:nvSpPr>
          <p:cNvPr id="5" name="Rectángulo 4"/>
          <p:cNvSpPr/>
          <p:nvPr/>
        </p:nvSpPr>
        <p:spPr>
          <a:xfrm>
            <a:off x="8024776" y="6128821"/>
            <a:ext cx="2021707" cy="504305"/>
          </a:xfrm>
          <a:prstGeom prst="rect">
            <a:avLst/>
          </a:prstGeom>
        </p:spPr>
        <p:txBody>
          <a:bodyPr wrap="none">
            <a:spAutoFit/>
          </a:bodyPr>
          <a:lstStyle/>
          <a:p>
            <a:pPr algn="just">
              <a:lnSpc>
                <a:spcPct val="150000"/>
              </a:lnSpc>
              <a:spcAft>
                <a:spcPts val="0"/>
              </a:spcAft>
            </a:pPr>
            <a:r>
              <a:rPr lang="es-ES" sz="2000" dirty="0">
                <a:latin typeface="Arial" panose="020B0604020202020204" pitchFamily="34" charset="0"/>
                <a:ea typeface="Calibri" panose="020F0502020204030204" pitchFamily="34" charset="0"/>
                <a:cs typeface="Times New Roman" panose="02020603050405020304" pitchFamily="18" charset="0"/>
              </a:rPr>
              <a:t>La </a:t>
            </a:r>
            <a:r>
              <a:rPr lang="es-ES" sz="2000" dirty="0" err="1">
                <a:latin typeface="Arial" panose="020B0604020202020204" pitchFamily="34" charset="0"/>
                <a:ea typeface="Calibri" panose="020F0502020204030204" pitchFamily="34" charset="0"/>
                <a:cs typeface="Times New Roman" panose="02020603050405020304" pitchFamily="18" charset="0"/>
              </a:rPr>
              <a:t>colonna</a:t>
            </a:r>
            <a:r>
              <a:rPr lang="es-ES" sz="2000" dirty="0">
                <a:latin typeface="Arial" panose="020B0604020202020204" pitchFamily="34" charset="0"/>
                <a:ea typeface="Calibri" panose="020F0502020204030204" pitchFamily="34" charset="0"/>
                <a:cs typeface="Times New Roman" panose="02020603050405020304" pitchFamily="18" charset="0"/>
              </a:rPr>
              <a:t> </a:t>
            </a:r>
            <a:r>
              <a:rPr lang="es-ES" sz="2000" dirty="0" err="1">
                <a:latin typeface="Arial" panose="020B0604020202020204" pitchFamily="34" charset="0"/>
                <a:ea typeface="Calibri" panose="020F0502020204030204" pitchFamily="34" charset="0"/>
                <a:cs typeface="Times New Roman" panose="02020603050405020304" pitchFamily="18" charset="0"/>
              </a:rPr>
              <a:t>rotta</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1482922" y="6128821"/>
            <a:ext cx="1220078" cy="506292"/>
          </a:xfrm>
          <a:prstGeom prst="rect">
            <a:avLst/>
          </a:prstGeom>
        </p:spPr>
        <p:txBody>
          <a:bodyPr wrap="none">
            <a:spAutoFit/>
          </a:bodyPr>
          <a:lstStyle/>
          <a:p>
            <a:pPr algn="just">
              <a:lnSpc>
                <a:spcPct val="150000"/>
              </a:lnSpc>
              <a:spcAft>
                <a:spcPts val="0"/>
              </a:spcAft>
            </a:pPr>
            <a:r>
              <a:rPr lang="es-ES" sz="2000" dirty="0">
                <a:effectLst/>
                <a:latin typeface="Calibri" panose="020F0502020204030204" pitchFamily="34" charset="0"/>
                <a:ea typeface="Calibri" panose="020F0502020204030204" pitchFamily="34" charset="0"/>
                <a:cs typeface="Times New Roman" panose="02020603050405020304" pitchFamily="18" charset="0"/>
              </a:rPr>
              <a:t>Diego e </a:t>
            </a:r>
            <a:r>
              <a:rPr lang="es-ES" sz="2000" dirty="0" err="1">
                <a:effectLst/>
                <a:latin typeface="Calibri" panose="020F0502020204030204" pitchFamily="34" charset="0"/>
                <a:ea typeface="Calibri" panose="020F0502020204030204" pitchFamily="34" charset="0"/>
                <a:cs typeface="Times New Roman" panose="02020603050405020304" pitchFamily="18" charset="0"/>
              </a:rPr>
              <a:t>io</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1115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rida Kahlo: 30 Frases sobre amor, dolor y art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6161" y="589280"/>
            <a:ext cx="6725920" cy="5201919"/>
          </a:xfrm>
          <a:prstGeom prst="rect">
            <a:avLst/>
          </a:prstGeom>
          <a:noFill/>
          <a:ln>
            <a:noFill/>
          </a:ln>
        </p:spPr>
      </p:pic>
      <p:sp>
        <p:nvSpPr>
          <p:cNvPr id="3" name="Rectángulo 2"/>
          <p:cNvSpPr/>
          <p:nvPr/>
        </p:nvSpPr>
        <p:spPr>
          <a:xfrm>
            <a:off x="4198279" y="6129774"/>
            <a:ext cx="2007280" cy="400110"/>
          </a:xfrm>
          <a:prstGeom prst="rect">
            <a:avLst/>
          </a:prstGeom>
        </p:spPr>
        <p:txBody>
          <a:bodyPr wrap="none">
            <a:spAutoFit/>
          </a:bodyPr>
          <a:lstStyle/>
          <a:p>
            <a:pPr algn="ctr"/>
            <a:r>
              <a:rPr lang="es-E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 cama volando</a:t>
            </a:r>
            <a:endParaRPr lang="es-E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5400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os cuantos piquetitos - Frida Kahlo - Historia Arte (H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714" y="833120"/>
            <a:ext cx="4647565" cy="3719830"/>
          </a:xfrm>
          <a:prstGeom prst="rect">
            <a:avLst/>
          </a:prstGeom>
          <a:noFill/>
          <a:ln>
            <a:noFill/>
          </a:ln>
        </p:spPr>
      </p:pic>
      <p:sp>
        <p:nvSpPr>
          <p:cNvPr id="3" name="Rectángulo 2"/>
          <p:cNvSpPr/>
          <p:nvPr/>
        </p:nvSpPr>
        <p:spPr>
          <a:xfrm>
            <a:off x="1446730" y="5175613"/>
            <a:ext cx="2781531" cy="498663"/>
          </a:xfrm>
          <a:prstGeom prst="rect">
            <a:avLst/>
          </a:prstGeom>
        </p:spPr>
        <p:txBody>
          <a:bodyPr wrap="none">
            <a:spAutoFit/>
          </a:bodyPr>
          <a:lstStyle/>
          <a:p>
            <a:pPr algn="just">
              <a:lnSpc>
                <a:spcPct val="150000"/>
              </a:lnSpc>
              <a:spcAft>
                <a:spcPts val="0"/>
              </a:spcAft>
            </a:pPr>
            <a:r>
              <a:rPr lang="es-E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Unos cuantos piquetitos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descr="09: Frida Kahlo, su arte de dolor y esperanza - Historias de Arte en Podcast"/>
          <p:cNvPicPr/>
          <p:nvPr/>
        </p:nvPicPr>
        <p:blipFill>
          <a:blip r:embed="rId3">
            <a:extLst>
              <a:ext uri="{28A0092B-C50C-407E-A947-70E740481C1C}">
                <a14:useLocalDpi xmlns:a14="http://schemas.microsoft.com/office/drawing/2010/main" val="0"/>
              </a:ext>
            </a:extLst>
          </a:blip>
          <a:srcRect/>
          <a:stretch>
            <a:fillRect/>
          </a:stretch>
        </p:blipFill>
        <p:spPr bwMode="auto">
          <a:xfrm>
            <a:off x="7152640" y="231458"/>
            <a:ext cx="3959542" cy="5442818"/>
          </a:xfrm>
          <a:prstGeom prst="rect">
            <a:avLst/>
          </a:prstGeom>
          <a:noFill/>
          <a:ln>
            <a:noFill/>
          </a:ln>
        </p:spPr>
      </p:pic>
      <p:sp>
        <p:nvSpPr>
          <p:cNvPr id="5" name="Rectángulo 4"/>
          <p:cNvSpPr/>
          <p:nvPr/>
        </p:nvSpPr>
        <p:spPr>
          <a:xfrm>
            <a:off x="8257010" y="6068814"/>
            <a:ext cx="1552028" cy="400110"/>
          </a:xfrm>
          <a:prstGeom prst="rect">
            <a:avLst/>
          </a:prstGeom>
        </p:spPr>
        <p:txBody>
          <a:bodyPr wrap="none">
            <a:spAutoFit/>
          </a:bodyPr>
          <a:lstStyle/>
          <a:p>
            <a:r>
              <a:rPr lang="es-E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 </a:t>
            </a:r>
            <a:r>
              <a:rPr lang="es-ES" sz="2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due</a:t>
            </a:r>
            <a:r>
              <a:rPr lang="es-ES"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Frida</a:t>
            </a:r>
            <a:endParaRPr lang="es-E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770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71527" y="269325"/>
            <a:ext cx="1598707" cy="504625"/>
          </a:xfrm>
          <a:prstGeom prst="rect">
            <a:avLst/>
          </a:prstGeom>
        </p:spPr>
        <p:txBody>
          <a:bodyPr wrap="none">
            <a:spAutoFit/>
          </a:bodyPr>
          <a:lstStyle/>
          <a:p>
            <a:pPr algn="just">
              <a:lnSpc>
                <a:spcPct val="150000"/>
              </a:lnSpc>
              <a:spcAft>
                <a:spcPts val="0"/>
              </a:spcAft>
            </a:pPr>
            <a:r>
              <a:rPr lang="es-ES" sz="2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LOS MITOS:</a:t>
            </a:r>
            <a:endParaRPr lang="es-ES" sz="20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https://thumbs.dreamstime.com/z/cementerio-militar-polaco-de-montecassino-italy-agosto-guerra-polacos-en-monte-cassino-italia-religi%C3%B3n-cat%C3%B3lica-jud%C3%ADo-y-17635602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920" y="269325"/>
            <a:ext cx="3759200" cy="5697889"/>
          </a:xfrm>
          <a:prstGeom prst="rect">
            <a:avLst/>
          </a:prstGeom>
          <a:noFill/>
          <a:ln>
            <a:noFill/>
          </a:ln>
        </p:spPr>
      </p:pic>
      <p:sp>
        <p:nvSpPr>
          <p:cNvPr id="4" name="Rectángulo 3"/>
          <p:cNvSpPr/>
          <p:nvPr/>
        </p:nvSpPr>
        <p:spPr>
          <a:xfrm>
            <a:off x="315540" y="6251694"/>
            <a:ext cx="5455340" cy="369332"/>
          </a:xfrm>
          <a:prstGeom prst="rect">
            <a:avLst/>
          </a:prstGeom>
        </p:spPr>
        <p:txBody>
          <a:bodyPr wrap="none">
            <a:spAutoFit/>
          </a:bodyPr>
          <a:lstStyle/>
          <a:p>
            <a:r>
              <a:rPr lang="es-ES" dirty="0" err="1">
                <a:solidFill>
                  <a:srgbClr val="202122"/>
                </a:solidFill>
                <a:latin typeface="Arial" panose="020B0604020202020204" pitchFamily="34" charset="0"/>
                <a:ea typeface="Calibri" panose="020F0502020204030204" pitchFamily="34" charset="0"/>
              </a:rPr>
              <a:t>Cimiteri</a:t>
            </a:r>
            <a:r>
              <a:rPr lang="es-ES" dirty="0">
                <a:solidFill>
                  <a:srgbClr val="202122"/>
                </a:solidFill>
                <a:latin typeface="Arial" panose="020B0604020202020204" pitchFamily="34" charset="0"/>
                <a:ea typeface="Calibri" panose="020F0502020204030204" pitchFamily="34" charset="0"/>
              </a:rPr>
              <a:t> </a:t>
            </a:r>
            <a:r>
              <a:rPr lang="es-ES" dirty="0" err="1">
                <a:solidFill>
                  <a:srgbClr val="202122"/>
                </a:solidFill>
                <a:latin typeface="Arial" panose="020B0604020202020204" pitchFamily="34" charset="0"/>
                <a:ea typeface="Calibri" panose="020F0502020204030204" pitchFamily="34" charset="0"/>
              </a:rPr>
              <a:t>polacchi</a:t>
            </a:r>
            <a:r>
              <a:rPr lang="es-ES" dirty="0">
                <a:solidFill>
                  <a:srgbClr val="202122"/>
                </a:solidFill>
                <a:latin typeface="Arial" panose="020B0604020202020204" pitchFamily="34" charset="0"/>
                <a:ea typeface="Calibri" panose="020F0502020204030204" pitchFamily="34" charset="0"/>
              </a:rPr>
              <a:t>, </a:t>
            </a:r>
            <a:r>
              <a:rPr lang="es-ES" dirty="0" err="1">
                <a:solidFill>
                  <a:srgbClr val="202122"/>
                </a:solidFill>
                <a:latin typeface="Arial" panose="020B0604020202020204" pitchFamily="34" charset="0"/>
                <a:ea typeface="Calibri" panose="020F0502020204030204" pitchFamily="34" charset="0"/>
              </a:rPr>
              <a:t>tedeschi</a:t>
            </a:r>
            <a:r>
              <a:rPr lang="es-ES" dirty="0">
                <a:solidFill>
                  <a:srgbClr val="202122"/>
                </a:solidFill>
                <a:latin typeface="Arial" panose="020B0604020202020204" pitchFamily="34" charset="0"/>
                <a:ea typeface="Calibri" panose="020F0502020204030204" pitchFamily="34" charset="0"/>
              </a:rPr>
              <a:t> o </a:t>
            </a:r>
            <a:r>
              <a:rPr lang="es-ES" dirty="0" err="1">
                <a:solidFill>
                  <a:srgbClr val="202122"/>
                </a:solidFill>
                <a:latin typeface="Arial" panose="020B0604020202020204" pitchFamily="34" charset="0"/>
                <a:ea typeface="Calibri" panose="020F0502020204030204" pitchFamily="34" charset="0"/>
              </a:rPr>
              <a:t>italiani</a:t>
            </a:r>
            <a:r>
              <a:rPr lang="es-ES" dirty="0">
                <a:solidFill>
                  <a:srgbClr val="202122"/>
                </a:solidFill>
                <a:latin typeface="Arial" panose="020B0604020202020204" pitchFamily="34" charset="0"/>
                <a:ea typeface="Calibri" panose="020F0502020204030204" pitchFamily="34" charset="0"/>
              </a:rPr>
              <a:t> a </a:t>
            </a:r>
            <a:r>
              <a:rPr lang="es-ES" dirty="0" err="1">
                <a:solidFill>
                  <a:srgbClr val="202122"/>
                </a:solidFill>
                <a:latin typeface="Arial" panose="020B0604020202020204" pitchFamily="34" charset="0"/>
                <a:ea typeface="Calibri" panose="020F0502020204030204" pitchFamily="34" charset="0"/>
              </a:rPr>
              <a:t>Montecassino</a:t>
            </a:r>
            <a:endParaRPr lang="es-ES" dirty="0"/>
          </a:p>
        </p:txBody>
      </p:sp>
      <p:pic>
        <p:nvPicPr>
          <p:cNvPr id="5" name="Imagen 4" descr="Monumento a Vittorio Emanuele II"/>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0234" y="0"/>
            <a:ext cx="5215366" cy="6322814"/>
          </a:xfrm>
          <a:prstGeom prst="rect">
            <a:avLst/>
          </a:prstGeom>
          <a:noFill/>
          <a:ln>
            <a:noFill/>
          </a:ln>
        </p:spPr>
      </p:pic>
      <p:sp>
        <p:nvSpPr>
          <p:cNvPr id="6" name="Rectángulo 5"/>
          <p:cNvSpPr/>
          <p:nvPr/>
        </p:nvSpPr>
        <p:spPr>
          <a:xfrm>
            <a:off x="7653111" y="6322814"/>
            <a:ext cx="3806042" cy="400110"/>
          </a:xfrm>
          <a:prstGeom prst="rect">
            <a:avLst/>
          </a:prstGeom>
        </p:spPr>
        <p:txBody>
          <a:bodyPr wrap="none">
            <a:spAutoFit/>
          </a:bodyPr>
          <a:lstStyle/>
          <a:p>
            <a:r>
              <a:rPr lang="es-ES" sz="2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Monumento a </a:t>
            </a:r>
            <a:r>
              <a:rPr lang="es-ES" sz="2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Víttorio</a:t>
            </a:r>
            <a:r>
              <a:rPr lang="es-ES" sz="2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s-ES" sz="20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Emanuele</a:t>
            </a:r>
            <a:r>
              <a:rPr lang="es-ES" sz="2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II</a:t>
            </a:r>
            <a:endParaRPr lang="es-ES" sz="2000" dirty="0"/>
          </a:p>
        </p:txBody>
      </p:sp>
    </p:spTree>
    <p:extLst>
      <p:ext uri="{BB962C8B-B14F-4D97-AF65-F5344CB8AC3E}">
        <p14:creationId xmlns:p14="http://schemas.microsoft.com/office/powerpoint/2010/main" val="1905989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858236" y="6269216"/>
            <a:ext cx="1540806" cy="498663"/>
          </a:xfrm>
          <a:prstGeom prst="rect">
            <a:avLst/>
          </a:prstGeom>
        </p:spPr>
        <p:txBody>
          <a:bodyPr wrap="none">
            <a:spAutoFit/>
          </a:bodyPr>
          <a:lstStyle/>
          <a:p>
            <a:pPr algn="just">
              <a:lnSpc>
                <a:spcPct val="150000"/>
              </a:lnSpc>
              <a:spcAft>
                <a:spcPts val="0"/>
              </a:spcAft>
            </a:pPr>
            <a:r>
              <a:rPr lang="es-E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Milite Ignoto</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Soldado Desconocido, Corriente Continu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576"/>
            <a:ext cx="3641145" cy="24179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caciones, Arquitectura, Roma, Tumb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1531" y="2553555"/>
            <a:ext cx="4954215" cy="3715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lama Al Soldado Desconocido En París Foto de stock y más banco de imágenes de Tumba al soldado desconocido - París - Tumba al soldado desconocido -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880" y="0"/>
            <a:ext cx="3917462" cy="25988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 llama eterna del 2 de mayo - Secretos de Madr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8" y="4632960"/>
            <a:ext cx="2840030" cy="21349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umba del soldado desconocido en Atenas - Foto de stock de Grecia - Europa del sur libre de derech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07574" y="4195562"/>
            <a:ext cx="3784425" cy="252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718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
            <a:ext cx="12049760" cy="4341381"/>
          </a:xfrm>
          <a:prstGeom prst="rect">
            <a:avLst/>
          </a:prstGeom>
        </p:spPr>
        <p:txBody>
          <a:bodyPr wrap="square">
            <a:spAutoFit/>
          </a:bodyPr>
          <a:lstStyle/>
          <a:p>
            <a:pPr algn="ctr">
              <a:lnSpc>
                <a:spcPct val="150000"/>
              </a:lnSpc>
              <a:spcAft>
                <a:spcPts val="0"/>
              </a:spcAft>
            </a:pPr>
            <a:r>
              <a:rPr lang="it-IT"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CONSIDERAZIONI FINALI
È fondamentale conoscere la realtà, il dolore, la sofferenza.
Comprendere se stessi egli altri senza giudizio o rimprovero.
</a:t>
            </a:r>
            <a:r>
              <a:rPr lang="it-IT"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Empatizzare</a:t>
            </a:r>
            <a:r>
              <a:rPr lang="it-IT"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metterci al posto degli altri.
Gestire il dolore è la prova che ci amiamo.
Abbiamo il diritto di provare dolore, dolore e sofferenza, ma non di stazionarci stabilmente.
La resilienza è la risposta alla sofferenza. Viviamo con le cicatrici.
</a:t>
            </a: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Hombre, Solitario, Ocultación, Trist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4720" y="4206753"/>
            <a:ext cx="3495039" cy="2519680"/>
          </a:xfrm>
          <a:prstGeom prst="rect">
            <a:avLst/>
          </a:prstGeom>
          <a:noFill/>
          <a:ln>
            <a:noFill/>
          </a:ln>
        </p:spPr>
      </p:pic>
      <p:pic>
        <p:nvPicPr>
          <p:cNvPr id="4100" name="Picture 4" descr="Foto los ancianos se juntan y diversifican amigos y trabajan en equipo al aire libre para la unidad solidaria o la unión en ángulo bajo apoyar la confianza y la colaboración de un grupo de fitness feliz y senior juntos en un descanso de entrenamie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963" y="4222233"/>
            <a:ext cx="3006090" cy="209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758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951746"/>
            <a:ext cx="7603958" cy="3730317"/>
          </a:xfrm>
          <a:prstGeom prst="rect">
            <a:avLst/>
          </a:prstGeom>
        </p:spPr>
        <p:txBody>
          <a:bodyPr wrap="square">
            <a:spAutoFit/>
          </a:bodyPr>
          <a:lstStyle/>
          <a:p>
            <a:pPr algn="ctr">
              <a:lnSpc>
                <a:spcPct val="150000"/>
              </a:lnSpc>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CONSIDERAZIONI FINALI
Dobbiamo essere coerenti con il nostro giudizio e non con ciò che diranno.
La sofferenza e la morte sono fatti naturali: accettarli e non nasconderli.
Non è il corpo che soffre, ma la persona.
Non è sofferenza prendersi cura di un bambino piccolo </a:t>
            </a:r>
            <a:r>
              <a:rPr lang="it-IT" sz="2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nè</a:t>
            </a: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prendersi cura di una persona anziana.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descr="Mujer, Sentar, Malecón, Embarcader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8561" y="944881"/>
            <a:ext cx="3393439" cy="4368799"/>
          </a:xfrm>
          <a:prstGeom prst="rect">
            <a:avLst/>
          </a:prstGeom>
          <a:noFill/>
          <a:ln>
            <a:noFill/>
          </a:ln>
        </p:spPr>
      </p:pic>
      <p:pic>
        <p:nvPicPr>
          <p:cNvPr id="5122" name="Picture 2" descr="Con el proyecto “Foto solidària”, la asociación pretende recaudar fondos para los damnificados del Cuerno de África. Imagen tomada en Santa Coloma (Barcelo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 y="0"/>
            <a:ext cx="3195320" cy="255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891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70560" y="2459504"/>
            <a:ext cx="6096000" cy="1938992"/>
          </a:xfrm>
          <a:prstGeom prst="rect">
            <a:avLst/>
          </a:prstGeom>
        </p:spPr>
        <p:txBody>
          <a:bodyPr>
            <a:spAutoFit/>
          </a:bodyPr>
          <a:lstStyle/>
          <a:p>
            <a:pPr algn="ctr">
              <a:lnSpc>
                <a:spcPct val="150000"/>
              </a:lnSpc>
              <a:spcAft>
                <a:spcPts val="0"/>
              </a:spcAft>
            </a:pPr>
            <a:r>
              <a:rPr lang="it-IT" sz="2000" i="1" dirty="0">
                <a:latin typeface="Times New Roman" panose="02020603050405020304" pitchFamily="18" charset="0"/>
                <a:ea typeface="Calibri" panose="020F0502020204030204" pitchFamily="34" charset="0"/>
                <a:cs typeface="Times New Roman" panose="02020603050405020304" pitchFamily="18" charset="0"/>
              </a:rPr>
              <a:t>Qualunque sia la chiamata della tua spina, accettala;
Lei è la compagna della rosa.
</a:t>
            </a:r>
            <a:endParaRPr lang="es-ES" sz="2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s-ES" sz="2000" dirty="0" err="1">
                <a:latin typeface="Times New Roman" panose="02020603050405020304" pitchFamily="18" charset="0"/>
                <a:ea typeface="Calibri" panose="020F0502020204030204" pitchFamily="34" charset="0"/>
                <a:cs typeface="Times New Roman" panose="02020603050405020304" pitchFamily="18" charset="0"/>
              </a:rPr>
              <a:t>Rabindranth</a:t>
            </a:r>
            <a:r>
              <a:rPr lang="es-ES" sz="2000" dirty="0">
                <a:latin typeface="Times New Roman" panose="02020603050405020304" pitchFamily="18" charset="0"/>
                <a:ea typeface="Calibri" panose="020F0502020204030204" pitchFamily="34" charset="0"/>
                <a:cs typeface="Times New Roman" panose="02020603050405020304" pitchFamily="18" charset="0"/>
              </a:rPr>
              <a:t> Tagore</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descr="Beautiful Red rose on long stem with leaf and thorns isolated on white background, photo realistic vector illustration. - 15701819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6800" y="980440"/>
            <a:ext cx="4206240" cy="4897120"/>
          </a:xfrm>
          <a:prstGeom prst="rect">
            <a:avLst/>
          </a:prstGeom>
          <a:noFill/>
          <a:ln>
            <a:noFill/>
          </a:ln>
        </p:spPr>
      </p:pic>
    </p:spTree>
    <p:extLst>
      <p:ext uri="{BB962C8B-B14F-4D97-AF65-F5344CB8AC3E}">
        <p14:creationId xmlns:p14="http://schemas.microsoft.com/office/powerpoint/2010/main" val="388657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059680" y="4547746"/>
            <a:ext cx="6096000" cy="1891287"/>
          </a:xfrm>
          <a:prstGeom prst="rect">
            <a:avLst/>
          </a:prstGeom>
        </p:spPr>
        <p:txBody>
          <a:bodyPr>
            <a:spAutoFit/>
          </a:bodyPr>
          <a:lstStyle/>
          <a:p>
            <a:pPr algn="just">
              <a:lnSpc>
                <a:spcPct val="150000"/>
              </a:lnSpc>
              <a:spcAft>
                <a:spcPts val="0"/>
              </a:spcAft>
            </a:pPr>
            <a:r>
              <a:rPr lang="it-IT" sz="2000" dirty="0">
                <a:latin typeface="Times New Roman" panose="02020603050405020304" pitchFamily="18" charset="0"/>
                <a:ea typeface="Calibri" panose="020F0502020204030204" pitchFamily="34" charset="0"/>
                <a:cs typeface="Times New Roman" panose="02020603050405020304" pitchFamily="18" charset="0"/>
              </a:rPr>
              <a:t>Martha C. </a:t>
            </a:r>
            <a:r>
              <a:rPr lang="it-IT" sz="2000" dirty="0" err="1">
                <a:latin typeface="Times New Roman" panose="02020603050405020304" pitchFamily="18" charset="0"/>
                <a:ea typeface="Calibri" panose="020F0502020204030204" pitchFamily="34" charset="0"/>
                <a:cs typeface="Times New Roman" panose="02020603050405020304" pitchFamily="18" charset="0"/>
              </a:rPr>
              <a:t>Nussbaum</a:t>
            </a:r>
            <a:r>
              <a:rPr lang="it-IT" sz="2000" dirty="0">
                <a:latin typeface="Times New Roman" panose="02020603050405020304" pitchFamily="18" charset="0"/>
                <a:ea typeface="Calibri" panose="020F0502020204030204" pitchFamily="34" charset="0"/>
                <a:cs typeface="Times New Roman" panose="02020603050405020304" pitchFamily="18" charset="0"/>
              </a:rPr>
              <a:t> (2015): difende i valori affettivi e sociali di empatia, inclusione e compassione come pilastri educativi.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Resultado de la imagen para imagen Martha C. Nussbau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0" y="220027"/>
            <a:ext cx="5299710" cy="3904933"/>
          </a:xfrm>
          <a:prstGeom prst="rect">
            <a:avLst/>
          </a:prstGeom>
          <a:noFill/>
          <a:ln>
            <a:noFill/>
          </a:ln>
        </p:spPr>
      </p:pic>
    </p:spTree>
    <p:extLst>
      <p:ext uri="{BB962C8B-B14F-4D97-AF65-F5344CB8AC3E}">
        <p14:creationId xmlns:p14="http://schemas.microsoft.com/office/powerpoint/2010/main" val="1213292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172959" y="1706879"/>
            <a:ext cx="4676139" cy="3785652"/>
          </a:xfrm>
          <a:prstGeom prst="rect">
            <a:avLst/>
          </a:prstGeom>
        </p:spPr>
        <p:txBody>
          <a:bodyPr wrap="square">
            <a:spAutoFit/>
          </a:bodyPr>
          <a:lstStyle/>
          <a:p>
            <a:pPr algn="just">
              <a:lnSpc>
                <a:spcPct val="150000"/>
              </a:lnSpc>
              <a:spcAft>
                <a:spcPts val="0"/>
              </a:spcAft>
            </a:pPr>
            <a:r>
              <a:rPr lang="it-IT" sz="2000" i="1" dirty="0">
                <a:latin typeface="Times New Roman" panose="02020603050405020304" pitchFamily="18" charset="0"/>
                <a:ea typeface="Calibri" panose="020F0502020204030204" pitchFamily="34" charset="0"/>
                <a:cs typeface="Times New Roman" panose="02020603050405020304" pitchFamily="18" charset="0"/>
              </a:rPr>
              <a:t>Ho attraversato un periodo terribile senza poter condividere il mio dolore con nessuno.
Nelson Mandela
Le ferite che non possono essere viste sono più dolorose di quelle viste e non possono essere guarite da un medico.
</a:t>
            </a:r>
            <a:r>
              <a:rPr lang="es-ES" sz="2000" dirty="0">
                <a:latin typeface="Times New Roman" panose="02020603050405020304" pitchFamily="18" charset="0"/>
                <a:ea typeface="Calibri" panose="020F0502020204030204" pitchFamily="34" charset="0"/>
                <a:cs typeface="Times New Roman" panose="02020603050405020304" pitchFamily="18" charset="0"/>
              </a:rPr>
              <a:t>Nelson Mandela</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62.480 fotos e imágenes de Nelson Mandela - 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367" y="3942080"/>
            <a:ext cx="3159465" cy="260191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La icónica foto de Nelson Mandela que estuvo a punto de n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20" y="223520"/>
            <a:ext cx="3251200" cy="3088640"/>
          </a:xfrm>
          <a:prstGeom prst="rect">
            <a:avLst/>
          </a:prstGeom>
          <a:noFill/>
          <a:ln>
            <a:noFill/>
          </a:ln>
        </p:spPr>
      </p:pic>
    </p:spTree>
    <p:extLst>
      <p:ext uri="{BB962C8B-B14F-4D97-AF65-F5344CB8AC3E}">
        <p14:creationId xmlns:p14="http://schemas.microsoft.com/office/powerpoint/2010/main" val="51623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86400" y="5337782"/>
            <a:ext cx="6096000" cy="1421992"/>
          </a:xfrm>
          <a:prstGeom prst="rect">
            <a:avLst/>
          </a:prstGeom>
        </p:spPr>
        <p:txBody>
          <a:bodyPr>
            <a:spAutoFit/>
          </a:bodyPr>
          <a:lstStyle/>
          <a:p>
            <a:pPr algn="just">
              <a:lnSpc>
                <a:spcPct val="150000"/>
              </a:lnSpc>
              <a:spcAft>
                <a:spcPts val="0"/>
              </a:spcAft>
            </a:pPr>
            <a:r>
              <a:rPr lang="it-IT" sz="2000" i="1" dirty="0">
                <a:latin typeface="Times New Roman" panose="02020603050405020304" pitchFamily="18" charset="0"/>
                <a:ea typeface="Calibri" panose="020F0502020204030204" pitchFamily="34" charset="0"/>
                <a:cs typeface="Times New Roman" panose="02020603050405020304" pitchFamily="18" charset="0"/>
              </a:rPr>
              <a:t>Il vero viaggio di scoperta non consiste nel vedere nuovi paesaggi, ma nell'avere un nuovo sguardo.
</a:t>
            </a:r>
            <a:r>
              <a:rPr lang="es-ES" sz="2000" dirty="0">
                <a:latin typeface="Times New Roman" panose="02020603050405020304" pitchFamily="18" charset="0"/>
                <a:ea typeface="Calibri" panose="020F0502020204030204" pitchFamily="34" charset="0"/>
                <a:cs typeface="Times New Roman" panose="02020603050405020304" pitchFamily="18" charset="0"/>
              </a:rPr>
              <a:t>Marcel Proust</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74" name="Picture 2" descr="Pseudo-Sene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1" y="1361440"/>
            <a:ext cx="3576320" cy="531517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66515"/>
            <a:ext cx="3962401" cy="1477328"/>
          </a:xfrm>
          <a:prstGeom prst="rect">
            <a:avLst/>
          </a:prstGeom>
        </p:spPr>
        <p:txBody>
          <a:bodyPr wrap="square">
            <a:spAutoFit/>
          </a:bodyPr>
          <a:lstStyle/>
          <a:p>
            <a:pPr algn="just">
              <a:lnSpc>
                <a:spcPct val="150000"/>
              </a:lnSpc>
              <a:spcAft>
                <a:spcPts val="0"/>
              </a:spcAft>
            </a:pPr>
            <a:r>
              <a:rPr lang="it-IT" sz="2000" i="1" dirty="0">
                <a:latin typeface="Times New Roman" panose="02020603050405020304" pitchFamily="18" charset="0"/>
                <a:ea typeface="Calibri" panose="020F0502020204030204" pitchFamily="34" charset="0"/>
                <a:cs typeface="Times New Roman" panose="02020603050405020304" pitchFamily="18" charset="0"/>
              </a:rPr>
              <a:t>Nella tempesta è importante incontrare il buon navigatore.
</a:t>
            </a:r>
            <a:r>
              <a:rPr lang="es-ES" sz="2000" dirty="0">
                <a:latin typeface="Times New Roman" panose="02020603050405020304" pitchFamily="18" charset="0"/>
                <a:ea typeface="Calibri" panose="020F0502020204030204" pitchFamily="34" charset="0"/>
                <a:cs typeface="Times New Roman" panose="02020603050405020304" pitchFamily="18" charset="0"/>
              </a:rPr>
              <a:t>Séneca</a:t>
            </a:r>
            <a:endParaRPr lang="es-E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076" name="Picture 4" descr="Por qué leer a Marcel Proust a cien años de su muer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692" y="1361440"/>
            <a:ext cx="6749415" cy="379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641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06880" y="389880"/>
            <a:ext cx="9286240" cy="5011949"/>
          </a:xfrm>
          <a:prstGeom prst="rect">
            <a:avLst/>
          </a:prstGeom>
        </p:spPr>
        <p:txBody>
          <a:bodyPr wrap="square">
            <a:spAutoFit/>
          </a:bodyPr>
          <a:lstStyle/>
          <a:p>
            <a:pPr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Antonia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Aranda</a:t>
            </a:r>
            <a:r>
              <a:rPr lang="it-IT" sz="2400" dirty="0">
                <a:latin typeface="Times New Roman" panose="02020603050405020304" pitchFamily="18" charset="0"/>
                <a:ea typeface="Calibri" panose="020F0502020204030204" pitchFamily="34" charset="0"/>
                <a:cs typeface="Times New Roman" panose="02020603050405020304" pitchFamily="18" charset="0"/>
              </a:rPr>
              <a:t>
Credo che la salute dipenda anche:
delle calorie di un grande abbraccio,
dalle proteine di un bacio con amore,
dagli Omega di un "Eccomi",
dalla dopamina che genera immediatamente un "Sei incredibile"
e dall'anticancerogeno per eccellenza: l'onestà indiscutibile e la fedele compagnia di familiari e amici.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8116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6960" y="314960"/>
            <a:ext cx="9448800" cy="6119945"/>
          </a:xfrm>
          <a:prstGeom prst="rect">
            <a:avLst/>
          </a:prstGeom>
        </p:spPr>
        <p:txBody>
          <a:bodyPr wrap="square">
            <a:spAutoFit/>
          </a:bodyPr>
          <a:lstStyle/>
          <a:p>
            <a:pPr algn="just">
              <a:lnSpc>
                <a:spcPct val="150000"/>
              </a:lnSpc>
              <a:spcAft>
                <a:spcPts val="0"/>
              </a:spcAft>
            </a:pPr>
            <a:r>
              <a:rPr lang="it-IT" sz="2400" dirty="0">
                <a:latin typeface="Times New Roman" panose="02020603050405020304" pitchFamily="18" charset="0"/>
                <a:ea typeface="Calibri" panose="020F0502020204030204" pitchFamily="34" charset="0"/>
                <a:cs typeface="Times New Roman" panose="02020603050405020304" pitchFamily="18" charset="0"/>
              </a:rPr>
              <a:t>Atonia </a:t>
            </a:r>
            <a:r>
              <a:rPr lang="it-IT" sz="2400" dirty="0" err="1">
                <a:latin typeface="Times New Roman" panose="02020603050405020304" pitchFamily="18" charset="0"/>
                <a:ea typeface="Calibri" panose="020F0502020204030204" pitchFamily="34" charset="0"/>
                <a:cs typeface="Times New Roman" panose="02020603050405020304" pitchFamily="18" charset="0"/>
              </a:rPr>
              <a:t>Aranda</a:t>
            </a:r>
            <a:r>
              <a:rPr lang="it-IT" sz="2400" dirty="0">
                <a:latin typeface="Times New Roman" panose="02020603050405020304" pitchFamily="18" charset="0"/>
                <a:ea typeface="Calibri" panose="020F0502020204030204" pitchFamily="34" charset="0"/>
                <a:cs typeface="Times New Roman" panose="02020603050405020304" pitchFamily="18" charset="0"/>
              </a:rPr>
              <a:t>
Inoltre, dipende dall'azienda,
degli antiossidanti che ci fornisce una conversazione con quella persona che ti ascolta e ti fa sentire che questo è un momento meraviglioso per entrambi.
Vorrei dire ai miei amici: grazie per essere parte della mia medicina.
Coltiviamo l'empatia tanto quanto rispettiamo il naturale processo di invecchiamento. E se la sofferenza è inseparabile dalla vita, almeno possiamo alleviarla gli uni per gli altri.
</a:t>
            </a:r>
            <a:endParaRPr lang="es-E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8905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tos de la edición prev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0653"/>
            <a:ext cx="12051665" cy="385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6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5760" y="2670532"/>
            <a:ext cx="6096000" cy="3274614"/>
          </a:xfrm>
          <a:prstGeom prst="rect">
            <a:avLst/>
          </a:prstGeom>
        </p:spPr>
        <p:txBody>
          <a:bodyPr>
            <a:spAutoFit/>
          </a:bodyPr>
          <a:lstStyle/>
          <a:p>
            <a:pPr algn="just">
              <a:lnSpc>
                <a:spcPct val="150000"/>
              </a:lnSpc>
              <a:spcAft>
                <a:spcPts val="0"/>
              </a:spcAft>
            </a:pPr>
            <a:r>
              <a:rPr lang="it-IT" sz="2000" dirty="0">
                <a:latin typeface="Times New Roman" panose="02020603050405020304" pitchFamily="18" charset="0"/>
                <a:ea typeface="Times New Roman" panose="02020603050405020304" pitchFamily="18" charset="0"/>
                <a:cs typeface="Times New Roman" panose="02020603050405020304" pitchFamily="18" charset="0"/>
              </a:rPr>
              <a:t>Daniel </a:t>
            </a:r>
            <a:r>
              <a:rPr lang="it-IT" sz="2000" dirty="0" err="1">
                <a:latin typeface="Times New Roman" panose="02020603050405020304" pitchFamily="18" charset="0"/>
                <a:ea typeface="Times New Roman" panose="02020603050405020304" pitchFamily="18" charset="0"/>
                <a:cs typeface="Times New Roman" panose="02020603050405020304" pitchFamily="18" charset="0"/>
              </a:rPr>
              <a:t>Goleman</a:t>
            </a:r>
            <a:r>
              <a:rPr lang="it-IT" sz="2000" dirty="0">
                <a:latin typeface="Times New Roman" panose="02020603050405020304" pitchFamily="18" charset="0"/>
                <a:ea typeface="Times New Roman" panose="02020603050405020304" pitchFamily="18" charset="0"/>
                <a:cs typeface="Times New Roman" panose="02020603050405020304" pitchFamily="18" charset="0"/>
              </a:rPr>
              <a:t> (2015): Credo che la capacità di essere intelligenti usando le nostre emozioni, capire cosa sentiamo e capire come si sentono gli altri e usarlo nelle nostre relazioni, sia totalmente necessario affinché una coppia funzioni bene, la vita in generale, il lavoro ... In breve, è essenziale per la felicità.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AOL Build Presents: &quot;Force for Good: The Dalai Lama's Vision for Our World&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8208" y="792480"/>
            <a:ext cx="4038322" cy="550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6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5775" y="497607"/>
            <a:ext cx="6096000" cy="4191981"/>
          </a:xfrm>
          <a:prstGeom prst="rect">
            <a:avLst/>
          </a:prstGeom>
        </p:spPr>
        <p:txBody>
          <a:bodyPr>
            <a:spAutoFit/>
          </a:bodyPr>
          <a:lstStyle/>
          <a:p>
            <a:pPr algn="just">
              <a:lnSpc>
                <a:spcPct val="150000"/>
              </a:lnSpc>
              <a:spcAft>
                <a:spcPts val="0"/>
              </a:spcAft>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Tipologie  di emozioni: di base o primarie e secondarie:
GIOIA: 
 fiducia, autocompiacimento, coraggio, entusiasmo, felicità,, orgoglio, pace, sicurezza, coraggio
AMORE
Affetto, gentilezza, compassione, passione
SORPRESA
Ammirazione, ansia, desiderio, speranza e paura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Vista de cerca del hombre dando ramo de flores de niña sobre fondo rosa y azul&#10;  - Foto,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9637" y="942975"/>
            <a:ext cx="3321613" cy="497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686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0550" y="352842"/>
            <a:ext cx="6096000" cy="5576976"/>
          </a:xfrm>
          <a:prstGeom prst="rect">
            <a:avLst/>
          </a:prstGeom>
        </p:spPr>
        <p:txBody>
          <a:bodyPr>
            <a:spAutoFit/>
          </a:bodyPr>
          <a:lstStyle/>
          <a:p>
            <a:pPr algn="just">
              <a:lnSpc>
                <a:spcPct val="150000"/>
              </a:lnSpc>
            </a:pPr>
            <a:r>
              <a:rPr lang="it-IT"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Tipologie di emozioni: di base o primarie e secondarie:
ODIO
Rabbia, ostilità, violenza antipatia, repulsione e inimicizia verso qualcuno
PAURA
avversione, morte, offesa, pericolo, vergogna
IRA
indignazione, rabbia, risentimento, vituperio
TRISTEZZA-DOLORE
senso di colpa, disgusto, malinconia, dolore, ansia, frustrazione, noia, demotivazione,...
</a:t>
            </a:r>
            <a:endParaRPr lang="es-ES" sz="2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agen 4" descr="G:\PAPA\CONGRESOS,  CONFERENCIAS\FERRARA 2023\10174306_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8960" y="4185920"/>
            <a:ext cx="2804160" cy="2335530"/>
          </a:xfrm>
          <a:prstGeom prst="rect">
            <a:avLst/>
          </a:prstGeom>
          <a:noFill/>
          <a:ln>
            <a:noFill/>
          </a:ln>
        </p:spPr>
      </p:pic>
      <p:pic>
        <p:nvPicPr>
          <p:cNvPr id="6" name="Imagen 5" descr="Que hacer cuando tengo emociones negativas?  - Psicóloga Segovia y Madrid"/>
          <p:cNvPicPr/>
          <p:nvPr/>
        </p:nvPicPr>
        <p:blipFill>
          <a:blip r:embed="rId3">
            <a:extLst>
              <a:ext uri="{28A0092B-C50C-407E-A947-70E740481C1C}">
                <a14:useLocalDpi xmlns:a14="http://schemas.microsoft.com/office/drawing/2010/main" val="0"/>
              </a:ext>
            </a:extLst>
          </a:blip>
          <a:srcRect/>
          <a:stretch>
            <a:fillRect/>
          </a:stretch>
        </p:blipFill>
        <p:spPr bwMode="auto">
          <a:xfrm>
            <a:off x="7802880" y="182880"/>
            <a:ext cx="3576320" cy="3410903"/>
          </a:xfrm>
          <a:prstGeom prst="rect">
            <a:avLst/>
          </a:prstGeom>
          <a:noFill/>
          <a:ln>
            <a:noFill/>
          </a:ln>
        </p:spPr>
      </p:pic>
    </p:spTree>
    <p:extLst>
      <p:ext uri="{BB962C8B-B14F-4D97-AF65-F5344CB8AC3E}">
        <p14:creationId xmlns:p14="http://schemas.microsoft.com/office/powerpoint/2010/main" val="21932963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523</TotalTime>
  <Words>2642</Words>
  <Application>Microsoft Office PowerPoint</Application>
  <PresentationFormat>Widescreen</PresentationFormat>
  <Paragraphs>99</Paragraphs>
  <Slides>64</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64</vt:i4>
      </vt:variant>
    </vt:vector>
  </HeadingPairs>
  <TitlesOfParts>
    <vt:vector size="73" baseType="lpstr">
      <vt:lpstr>Arial</vt:lpstr>
      <vt:lpstr>Calibri</vt:lpstr>
      <vt:lpstr>Calibri Light</vt:lpstr>
      <vt:lpstr>Georgia</vt:lpstr>
      <vt:lpstr>Helvetica</vt:lpstr>
      <vt:lpstr>inherit</vt:lpstr>
      <vt:lpstr>MarcinAntB</vt:lpstr>
      <vt:lpstr>Times New Roman</vt:lpstr>
      <vt:lpstr>Tema de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Miguel</dc:creator>
  <cp:lastModifiedBy>mauromanara56@gmail.com</cp:lastModifiedBy>
  <cp:revision>56</cp:revision>
  <dcterms:created xsi:type="dcterms:W3CDTF">2023-02-12T15:42:40Z</dcterms:created>
  <dcterms:modified xsi:type="dcterms:W3CDTF">2023-02-24T06:52:11Z</dcterms:modified>
</cp:coreProperties>
</file>