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62" r:id="rId4"/>
    <p:sldId id="258" r:id="rId5"/>
    <p:sldId id="265" r:id="rId6"/>
    <p:sldId id="268" r:id="rId7"/>
    <p:sldId id="263" r:id="rId8"/>
    <p:sldId id="269" r:id="rId9"/>
    <p:sldId id="270" r:id="rId10"/>
    <p:sldId id="271" r:id="rId11"/>
    <p:sldId id="267" r:id="rId12"/>
    <p:sldId id="264" r:id="rId13"/>
    <p:sldId id="272" r:id="rId14"/>
    <p:sldId id="273" r:id="rId15"/>
    <p:sldId id="274" r:id="rId16"/>
    <p:sldId id="276" r:id="rId17"/>
    <p:sldId id="277" r:id="rId18"/>
    <p:sldId id="278" r:id="rId19"/>
    <p:sldId id="279" r:id="rId20"/>
    <p:sldId id="280" r:id="rId21"/>
    <p:sldId id="281" r:id="rId22"/>
    <p:sldId id="283" r:id="rId23"/>
    <p:sldId id="282"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80" d="100"/>
          <a:sy n="80"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9631B-C8F4-CA41-BE32-2599BDBD5B8D}" type="datetimeFigureOut">
              <a:rPr lang="it-IT" smtClean="0"/>
              <a:t>06/03/23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14CCB-3EB5-ED43-923F-7DD95DEBBCDF}" type="slidenum">
              <a:rPr lang="it-IT" smtClean="0"/>
              <a:t>‹N›</a:t>
            </a:fld>
            <a:endParaRPr lang="it-IT"/>
          </a:p>
        </p:txBody>
      </p:sp>
    </p:spTree>
    <p:extLst>
      <p:ext uri="{BB962C8B-B14F-4D97-AF65-F5344CB8AC3E}">
        <p14:creationId xmlns:p14="http://schemas.microsoft.com/office/powerpoint/2010/main" val="181666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11461B1-01C9-4902-8488-943A820EB368}" type="slidenum">
              <a:rPr lang="it-IT" smtClean="0"/>
              <a:pPr eaLnBrk="1" hangingPunct="1"/>
              <a:t>16</a:t>
            </a:fld>
            <a:endParaRPr lang="it-IT"/>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it-IT"/>
          </a:p>
        </p:txBody>
      </p:sp>
    </p:spTree>
    <p:extLst>
      <p:ext uri="{BB962C8B-B14F-4D97-AF65-F5344CB8AC3E}">
        <p14:creationId xmlns:p14="http://schemas.microsoft.com/office/powerpoint/2010/main" val="185094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9EAE1BA-BFFC-48D4-ACF8-6D677143636A}" type="slidenum">
              <a:rPr lang="it-IT" smtClean="0"/>
              <a:pPr eaLnBrk="1" hangingPunct="1"/>
              <a:t>17</a:t>
            </a:fld>
            <a:endParaRPr lang="it-IT"/>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it-IT"/>
          </a:p>
        </p:txBody>
      </p:sp>
    </p:spTree>
    <p:extLst>
      <p:ext uri="{BB962C8B-B14F-4D97-AF65-F5344CB8AC3E}">
        <p14:creationId xmlns:p14="http://schemas.microsoft.com/office/powerpoint/2010/main" val="206955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643ED8C-7BDD-4650-9634-91A1C1D5168E}" type="slidenum">
              <a:rPr lang="it-IT" smtClean="0"/>
              <a:pPr eaLnBrk="1" hangingPunct="1"/>
              <a:t>18</a:t>
            </a:fld>
            <a:endParaRPr lang="it-IT"/>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it-IT"/>
          </a:p>
        </p:txBody>
      </p:sp>
    </p:spTree>
    <p:extLst>
      <p:ext uri="{BB962C8B-B14F-4D97-AF65-F5344CB8AC3E}">
        <p14:creationId xmlns:p14="http://schemas.microsoft.com/office/powerpoint/2010/main" val="425050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C081A0-5708-219A-0F2B-064BB8ED2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8CF54D-1828-E720-6229-D6B9C2C571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CF714B7-45AC-2F30-96A6-B6A53EF24851}"/>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5" name="Segnaposto piè di pagina 4">
            <a:extLst>
              <a:ext uri="{FF2B5EF4-FFF2-40B4-BE49-F238E27FC236}">
                <a16:creationId xmlns:a16="http://schemas.microsoft.com/office/drawing/2014/main" id="{AF6EFAEF-6258-8EA5-95C7-CD8DC90582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F38DFF-D440-A61B-C60C-4CADD268F8FD}"/>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13321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C2F77-0B72-FD7E-BE2A-45EF2E59760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F86218-A1C7-A9A1-4F32-4B5D85CE605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D12954A-1C12-63BF-DC47-49C17077E162}"/>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5" name="Segnaposto piè di pagina 4">
            <a:extLst>
              <a:ext uri="{FF2B5EF4-FFF2-40B4-BE49-F238E27FC236}">
                <a16:creationId xmlns:a16="http://schemas.microsoft.com/office/drawing/2014/main" id="{D2FD5341-A415-9C39-DC5A-7D81DFB6170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0DA5C9E-B542-3807-4666-87AE7758EAA8}"/>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3771663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CACCB16-12E7-1D2C-3759-FCE4CB5A290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4C7623-3941-656B-33F5-41DBD9A6393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8AE8A4-0B21-A6E5-4DB0-55B7136033FB}"/>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5" name="Segnaposto piè di pagina 4">
            <a:extLst>
              <a:ext uri="{FF2B5EF4-FFF2-40B4-BE49-F238E27FC236}">
                <a16:creationId xmlns:a16="http://schemas.microsoft.com/office/drawing/2014/main" id="{B58D8A09-5D8A-2A19-8C73-F31642F46BE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9E8F130-B483-F137-4EDE-869769F56097}"/>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25840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A84BA6-3256-D1B8-058C-AFCC43E5588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1E2837F-DF00-3259-EC31-09EEAC251EA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EAF37E-8E6F-B9A0-27A4-8255ABCA5EED}"/>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5" name="Segnaposto piè di pagina 4">
            <a:extLst>
              <a:ext uri="{FF2B5EF4-FFF2-40B4-BE49-F238E27FC236}">
                <a16:creationId xmlns:a16="http://schemas.microsoft.com/office/drawing/2014/main" id="{E40D7159-95E0-17D6-B1A7-A7BB4098A5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C22B94-47FA-C89F-E2A5-689C0AB6CB4D}"/>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353099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980F58-3D29-670D-5493-7D1386791E8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012D9A9-E9C3-7923-32B1-A2120E2E5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A2D2911-A004-B04A-2FBE-082666F87ABD}"/>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5" name="Segnaposto piè di pagina 4">
            <a:extLst>
              <a:ext uri="{FF2B5EF4-FFF2-40B4-BE49-F238E27FC236}">
                <a16:creationId xmlns:a16="http://schemas.microsoft.com/office/drawing/2014/main" id="{65B2920C-B44F-31AF-137D-6CC7D0BB08C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0208925-F150-9009-7AD3-61C03DDAA96F}"/>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8571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385C8-0FCD-2854-E3AE-99FC5F3021C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C83AE0F-20C0-43CD-86A7-FD96F34E754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3B6A3E0-F7F9-D900-591C-E1958241C5B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4C69465-2F6C-3CF3-4664-F4FE9BBA3D68}"/>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6" name="Segnaposto piè di pagina 5">
            <a:extLst>
              <a:ext uri="{FF2B5EF4-FFF2-40B4-BE49-F238E27FC236}">
                <a16:creationId xmlns:a16="http://schemas.microsoft.com/office/drawing/2014/main" id="{DF5B6A50-1CD2-25C7-3A9C-481A4792FA4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7B61A00-A5B9-5B4D-06C5-2B6D2926FB84}"/>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36311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18B21E-FB5A-FA9C-6E4F-7051C376C81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65D1F-A721-AA3E-09CE-5B7C0007E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5EB6FD0-1FF1-0833-3BA2-3D588C6382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A8CCCC6-3CE7-EC57-E364-65A48DED9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6F86498-D271-88AE-2B53-C400399267F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8966EA6-A5EF-3407-B64C-9B8F5B81396A}"/>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8" name="Segnaposto piè di pagina 7">
            <a:extLst>
              <a:ext uri="{FF2B5EF4-FFF2-40B4-BE49-F238E27FC236}">
                <a16:creationId xmlns:a16="http://schemas.microsoft.com/office/drawing/2014/main" id="{B1174C8E-3806-1811-D5CF-E51C3B774D9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5273741-6BE7-B34A-1EFD-E4507A2AFCA1}"/>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1250165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514B82-E2EA-9D4F-114D-214281AC84B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42A8136-F2A1-828D-F54D-B77996DBF07B}"/>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4" name="Segnaposto piè di pagina 3">
            <a:extLst>
              <a:ext uri="{FF2B5EF4-FFF2-40B4-BE49-F238E27FC236}">
                <a16:creationId xmlns:a16="http://schemas.microsoft.com/office/drawing/2014/main" id="{ED47777C-44BB-37B1-C0B8-4228BCB1904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B0900BF-90DF-FB72-286C-1A245931CF30}"/>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56334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AC92762-E574-CBE9-91E2-A19DEE0624EA}"/>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3" name="Segnaposto piè di pagina 2">
            <a:extLst>
              <a:ext uri="{FF2B5EF4-FFF2-40B4-BE49-F238E27FC236}">
                <a16:creationId xmlns:a16="http://schemas.microsoft.com/office/drawing/2014/main" id="{F51C86B5-22A5-4F9C-45F5-ABC6263BCC6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4D39E19-7CDE-6076-53C4-886093150DBC}"/>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196273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06988E-127A-5F59-4CEC-241191DD251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659770-CF28-325F-0D50-BA537BE0C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D97EB9E-A1F1-FE72-44EF-681998A5E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DE0C311-39C3-A67B-5FC0-97C870D9174B}"/>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6" name="Segnaposto piè di pagina 5">
            <a:extLst>
              <a:ext uri="{FF2B5EF4-FFF2-40B4-BE49-F238E27FC236}">
                <a16:creationId xmlns:a16="http://schemas.microsoft.com/office/drawing/2014/main" id="{817DEC1F-1279-D616-F94E-44F1F5D3CA1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33B1B7F-4C87-3AFB-9DE9-D5BEF3885E1C}"/>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45780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9D5DA8-9D1C-BF71-95E7-E338ED96507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BFD781C-2566-EE54-4B27-D38C9B0A7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2233F64-99F2-C9D0-C5DE-EE447946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8444397-7A74-F7F9-4F1D-6058C1173F5F}"/>
              </a:ext>
            </a:extLst>
          </p:cNvPr>
          <p:cNvSpPr>
            <a:spLocks noGrp="1"/>
          </p:cNvSpPr>
          <p:nvPr>
            <p:ph type="dt" sz="half" idx="10"/>
          </p:nvPr>
        </p:nvSpPr>
        <p:spPr/>
        <p:txBody>
          <a:bodyPr/>
          <a:lstStyle/>
          <a:p>
            <a:fld id="{B94A2352-288B-FC43-B41D-64967C2E68EC}" type="datetimeFigureOut">
              <a:rPr lang="it-IT" smtClean="0"/>
              <a:t>06/03/23</a:t>
            </a:fld>
            <a:endParaRPr lang="it-IT"/>
          </a:p>
        </p:txBody>
      </p:sp>
      <p:sp>
        <p:nvSpPr>
          <p:cNvPr id="6" name="Segnaposto piè di pagina 5">
            <a:extLst>
              <a:ext uri="{FF2B5EF4-FFF2-40B4-BE49-F238E27FC236}">
                <a16:creationId xmlns:a16="http://schemas.microsoft.com/office/drawing/2014/main" id="{E885CBE7-0A8B-B275-B42A-E867B4BF55E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59ACBF8-5FDE-2B7B-7DC6-4A69687FF299}"/>
              </a:ext>
            </a:extLst>
          </p:cNvPr>
          <p:cNvSpPr>
            <a:spLocks noGrp="1"/>
          </p:cNvSpPr>
          <p:nvPr>
            <p:ph type="sldNum" sz="quarter" idx="12"/>
          </p:nvPr>
        </p:nvSpPr>
        <p:spPr/>
        <p:txBody>
          <a:bodyPr/>
          <a:lstStyle/>
          <a:p>
            <a:fld id="{894A8662-CB0E-1B4A-B15C-6EF03D0937FA}" type="slidenum">
              <a:rPr lang="it-IT" smtClean="0"/>
              <a:t>‹N›</a:t>
            </a:fld>
            <a:endParaRPr lang="it-IT"/>
          </a:p>
        </p:txBody>
      </p:sp>
    </p:spTree>
    <p:extLst>
      <p:ext uri="{BB962C8B-B14F-4D97-AF65-F5344CB8AC3E}">
        <p14:creationId xmlns:p14="http://schemas.microsoft.com/office/powerpoint/2010/main" val="135315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C65C174-AC47-622F-47B3-7930684A5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473676-4045-7CD8-0D72-F449E614E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DC1E1B6-3449-D400-746D-A45AF8995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2352-288B-FC43-B41D-64967C2E68EC}" type="datetimeFigureOut">
              <a:rPr lang="it-IT" smtClean="0"/>
              <a:t>06/03/23</a:t>
            </a:fld>
            <a:endParaRPr lang="it-IT"/>
          </a:p>
        </p:txBody>
      </p:sp>
      <p:sp>
        <p:nvSpPr>
          <p:cNvPr id="5" name="Segnaposto piè di pagina 4">
            <a:extLst>
              <a:ext uri="{FF2B5EF4-FFF2-40B4-BE49-F238E27FC236}">
                <a16:creationId xmlns:a16="http://schemas.microsoft.com/office/drawing/2014/main" id="{7A7217EF-15E8-1805-8069-EA78A4B7F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467D3AB-8DA8-5457-A9B4-2593914264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A8662-CB0E-1B4A-B15C-6EF03D0937FA}" type="slidenum">
              <a:rPr lang="it-IT" smtClean="0"/>
              <a:t>‹N›</a:t>
            </a:fld>
            <a:endParaRPr lang="it-IT"/>
          </a:p>
        </p:txBody>
      </p:sp>
    </p:spTree>
    <p:extLst>
      <p:ext uri="{BB962C8B-B14F-4D97-AF65-F5344CB8AC3E}">
        <p14:creationId xmlns:p14="http://schemas.microsoft.com/office/powerpoint/2010/main" val="4249778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ateofmind.it/tag/burnout/"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www.stateofmind.it/tag/emozion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49563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A656979-7878-ADDB-4A20-5E753D47B33D}"/>
              </a:ext>
            </a:extLst>
          </p:cNvPr>
          <p:cNvSpPr>
            <a:spLocks noGrp="1"/>
          </p:cNvSpPr>
          <p:nvPr>
            <p:ph type="ctrTitle"/>
          </p:nvPr>
        </p:nvSpPr>
        <p:spPr>
          <a:xfrm>
            <a:off x="5095093" y="1136116"/>
            <a:ext cx="6446032" cy="3404488"/>
          </a:xfrm>
        </p:spPr>
        <p:txBody>
          <a:bodyPr>
            <a:normAutofit/>
          </a:bodyPr>
          <a:lstStyle/>
          <a:p>
            <a:pPr algn="l"/>
            <a:r>
              <a:rPr lang="it-IT" sz="4800">
                <a:solidFill>
                  <a:srgbClr val="FFFFFF"/>
                </a:solidFill>
              </a:rPr>
              <a:t>“Accompagnare</a:t>
            </a:r>
            <a:br>
              <a:rPr lang="it-IT" sz="4800">
                <a:solidFill>
                  <a:srgbClr val="FFFFFF"/>
                </a:solidFill>
              </a:rPr>
            </a:br>
            <a:r>
              <a:rPr lang="it-IT" sz="4800">
                <a:solidFill>
                  <a:srgbClr val="FFFFFF"/>
                </a:solidFill>
              </a:rPr>
              <a:t>il dolore del lutto perinatale”</a:t>
            </a:r>
            <a:endParaRPr lang="it-IT" sz="4800" dirty="0">
              <a:solidFill>
                <a:srgbClr val="FFFFFF"/>
              </a:solidFill>
            </a:endParaRPr>
          </a:p>
        </p:txBody>
      </p:sp>
      <p:sp>
        <p:nvSpPr>
          <p:cNvPr id="3" name="Sottotitolo 2">
            <a:extLst>
              <a:ext uri="{FF2B5EF4-FFF2-40B4-BE49-F238E27FC236}">
                <a16:creationId xmlns:a16="http://schemas.microsoft.com/office/drawing/2014/main" id="{5B35FEE0-A227-4377-DBF1-51F1D21359A3}"/>
              </a:ext>
            </a:extLst>
          </p:cNvPr>
          <p:cNvSpPr>
            <a:spLocks noGrp="1"/>
          </p:cNvSpPr>
          <p:nvPr>
            <p:ph type="subTitle" idx="1"/>
          </p:nvPr>
        </p:nvSpPr>
        <p:spPr>
          <a:xfrm>
            <a:off x="5141495" y="4866870"/>
            <a:ext cx="5956353" cy="1247274"/>
          </a:xfrm>
        </p:spPr>
        <p:txBody>
          <a:bodyPr>
            <a:noAutofit/>
          </a:bodyPr>
          <a:lstStyle/>
          <a:p>
            <a:pPr algn="l"/>
            <a:endParaRPr lang="it-IT" sz="1400" dirty="0">
              <a:solidFill>
                <a:srgbClr val="FFFFFF"/>
              </a:solidFill>
            </a:endParaRPr>
          </a:p>
          <a:p>
            <a:pPr algn="r"/>
            <a:r>
              <a:rPr lang="it-IT" sz="1400" b="1" dirty="0">
                <a:solidFill>
                  <a:srgbClr val="FFFFFF"/>
                </a:solidFill>
              </a:rPr>
              <a:t>Maria Isabella Robbiani, </a:t>
            </a:r>
          </a:p>
          <a:p>
            <a:pPr algn="r"/>
            <a:r>
              <a:rPr lang="it-IT" sz="1400" dirty="0">
                <a:solidFill>
                  <a:srgbClr val="FFFFFF"/>
                </a:solidFill>
              </a:rPr>
              <a:t>psicologa psicoterapeuta esperta in genitorialità e haptonomia perinatale</a:t>
            </a:r>
          </a:p>
          <a:p>
            <a:pPr algn="r"/>
            <a:r>
              <a:rPr lang="it-IT" sz="1400" dirty="0">
                <a:solidFill>
                  <a:srgbClr val="FFFFFF"/>
                </a:solidFill>
              </a:rPr>
              <a:t>Presidente MIPPE, Movimento italiano psicologia perinatale</a:t>
            </a:r>
          </a:p>
        </p:txBody>
      </p:sp>
      <p:cxnSp>
        <p:nvCxnSpPr>
          <p:cNvPr id="12" name="Straight Connector 11">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Immagine 5">
            <a:extLst>
              <a:ext uri="{FF2B5EF4-FFF2-40B4-BE49-F238E27FC236}">
                <a16:creationId xmlns:a16="http://schemas.microsoft.com/office/drawing/2014/main" id="{904E218A-2BCF-B952-F08B-8E2127E6424E}"/>
              </a:ext>
            </a:extLst>
          </p:cNvPr>
          <p:cNvPicPr>
            <a:picLocks noChangeAspect="1"/>
          </p:cNvPicPr>
          <p:nvPr/>
        </p:nvPicPr>
        <p:blipFill rotWithShape="1">
          <a:blip r:embed="rId2">
            <a:extLst>
              <a:ext uri="{28A0092B-C50C-407E-A947-70E740481C1C}">
                <a14:useLocalDpi xmlns:a14="http://schemas.microsoft.com/office/drawing/2010/main" val="0"/>
              </a:ext>
            </a:extLst>
          </a:blip>
          <a:srcRect l="1850" r="2" b="2"/>
          <a:stretch/>
        </p:blipFill>
        <p:spPr>
          <a:xfrm>
            <a:off x="475488" y="476777"/>
            <a:ext cx="3864383" cy="5920653"/>
          </a:xfrm>
          <a:prstGeom prst="rect">
            <a:avLst/>
          </a:prstGeom>
        </p:spPr>
      </p:pic>
      <p:sp>
        <p:nvSpPr>
          <p:cNvPr id="4" name="CasellaDiTesto 3">
            <a:extLst>
              <a:ext uri="{FF2B5EF4-FFF2-40B4-BE49-F238E27FC236}">
                <a16:creationId xmlns:a16="http://schemas.microsoft.com/office/drawing/2014/main" id="{046377BF-0CD7-28A5-A438-08BD425649E1}"/>
              </a:ext>
            </a:extLst>
          </p:cNvPr>
          <p:cNvSpPr txBox="1"/>
          <p:nvPr/>
        </p:nvSpPr>
        <p:spPr>
          <a:xfrm>
            <a:off x="8945079" y="593726"/>
            <a:ext cx="2596046" cy="369332"/>
          </a:xfrm>
          <a:prstGeom prst="rect">
            <a:avLst/>
          </a:prstGeom>
          <a:noFill/>
        </p:spPr>
        <p:txBody>
          <a:bodyPr wrap="square" rtlCol="0">
            <a:spAutoFit/>
          </a:bodyPr>
          <a:lstStyle/>
          <a:p>
            <a:pPr algn="l"/>
            <a:r>
              <a:rPr lang="it-IT" sz="1800">
                <a:solidFill>
                  <a:srgbClr val="FFFFFF"/>
                </a:solidFill>
              </a:rPr>
              <a:t>Ferrara, 6 Marzo 2023</a:t>
            </a:r>
            <a:endParaRPr lang="it-IT" dirty="0"/>
          </a:p>
        </p:txBody>
      </p:sp>
    </p:spTree>
    <p:extLst>
      <p:ext uri="{BB962C8B-B14F-4D97-AF65-F5344CB8AC3E}">
        <p14:creationId xmlns:p14="http://schemas.microsoft.com/office/powerpoint/2010/main" val="327439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17BCDB-EB29-F545-A48C-711D4F22E09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it-IT" sz="5400" dirty="0"/>
              <a:t>Gestire il lutto perinatale</a:t>
            </a:r>
            <a:endParaRPr lang="en-US" sz="5400" dirty="0"/>
          </a:p>
        </p:txBody>
      </p:sp>
      <p:sp>
        <p:nvSpPr>
          <p:cNvPr id="3" name="Segnaposto contenuto 2">
            <a:extLst>
              <a:ext uri="{FF2B5EF4-FFF2-40B4-BE49-F238E27FC236}">
                <a16:creationId xmlns:a16="http://schemas.microsoft.com/office/drawing/2014/main" id="{891F1E2A-27D0-AE4F-9716-00298554AF8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Conoscere e gestire il lutto perinatale è dunque una competenza necessaria e indispensabile degli operatori sanitari, tanto più sono professionalmente ed emotivamente coinvolti nel percorso riproduttivo della donna, della coppia e della famiglia in divenire.</a:t>
            </a:r>
          </a:p>
        </p:txBody>
      </p:sp>
      <p:pic>
        <p:nvPicPr>
          <p:cNvPr id="5" name="Immagine 5">
            <a:extLst>
              <a:ext uri="{FF2B5EF4-FFF2-40B4-BE49-F238E27FC236}">
                <a16:creationId xmlns:a16="http://schemas.microsoft.com/office/drawing/2014/main" id="{74C39F7B-DC05-684D-9092-AB5BCB68083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562" r="1" b="141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084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136299-9810-6F44-BD3E-6764C3C0190A}"/>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it-IT" sz="5100" dirty="0"/>
              <a:t>ELABORAZIONE del concetto di vita e di morte</a:t>
            </a:r>
            <a:endParaRPr lang="en-US" sz="5100" dirty="0"/>
          </a:p>
        </p:txBody>
      </p:sp>
      <p:sp>
        <p:nvSpPr>
          <p:cNvPr id="3" name="Segnaposto contenuto 2">
            <a:extLst>
              <a:ext uri="{FF2B5EF4-FFF2-40B4-BE49-F238E27FC236}">
                <a16:creationId xmlns:a16="http://schemas.microsoft.com/office/drawing/2014/main" id="{F00DE192-6254-E744-B0FC-E93272A6DCCE}"/>
              </a:ext>
            </a:extLst>
          </p:cNvPr>
          <p:cNvSpPr>
            <a:spLocks noGrp="1"/>
          </p:cNvSpPr>
          <p:nvPr>
            <p:ph sz="half" idx="1"/>
          </p:nvPr>
        </p:nvSpPr>
        <p:spPr>
          <a:xfrm>
            <a:off x="469662" y="2909771"/>
            <a:ext cx="4243589" cy="3320668"/>
          </a:xfrm>
        </p:spPr>
        <p:txBody>
          <a:bodyPr vert="horz" lIns="91440" tIns="45720" rIns="91440" bIns="45720" rtlCol="0">
            <a:noAutofit/>
          </a:bodyPr>
          <a:lstStyle/>
          <a:p>
            <a:r>
              <a:rPr lang="en-US" sz="2300" dirty="0" err="1"/>
              <a:t>Questo</a:t>
            </a:r>
            <a:r>
              <a:rPr lang="en-US" sz="2300" dirty="0"/>
              <a:t> </a:t>
            </a:r>
            <a:r>
              <a:rPr lang="en-US" sz="2300" dirty="0" err="1"/>
              <a:t>significa</a:t>
            </a:r>
            <a:r>
              <a:rPr lang="en-US" sz="2300"/>
              <a:t> per </a:t>
            </a:r>
            <a:r>
              <a:rPr lang="en-US" sz="2300" dirty="0"/>
              <a:t>le ostetriche, i </a:t>
            </a:r>
            <a:r>
              <a:rPr lang="en-US" sz="2300" dirty="0" err="1"/>
              <a:t>ginecologi</a:t>
            </a:r>
            <a:r>
              <a:rPr lang="en-US" sz="2300" dirty="0"/>
              <a:t>, le </a:t>
            </a:r>
            <a:r>
              <a:rPr lang="en-US" sz="2300" dirty="0" err="1"/>
              <a:t>infermiere</a:t>
            </a:r>
            <a:r>
              <a:rPr lang="en-US" sz="2300" dirty="0"/>
              <a:t>, </a:t>
            </a:r>
            <a:r>
              <a:rPr lang="en-US" sz="2300" dirty="0" err="1"/>
              <a:t>gli</a:t>
            </a:r>
            <a:r>
              <a:rPr lang="en-US" sz="2300" dirty="0"/>
              <a:t> psicologi </a:t>
            </a:r>
            <a:r>
              <a:rPr lang="en-US" sz="2300" dirty="0" err="1"/>
              <a:t>perinatali</a:t>
            </a:r>
            <a:r>
              <a:rPr lang="en-US" sz="2300" dirty="0"/>
              <a:t> </a:t>
            </a:r>
            <a:r>
              <a:rPr lang="it-IT" sz="2300" dirty="0"/>
              <a:t>elaborare</a:t>
            </a:r>
            <a:r>
              <a:rPr lang="en-US" sz="2300" dirty="0"/>
              <a:t> </a:t>
            </a:r>
            <a:r>
              <a:rPr lang="it-IT" sz="2300" dirty="0"/>
              <a:t>il proprio </a:t>
            </a:r>
            <a:r>
              <a:rPr lang="en-US" sz="2300" dirty="0" err="1"/>
              <a:t>concetto</a:t>
            </a:r>
            <a:r>
              <a:rPr lang="en-US" sz="2300" dirty="0"/>
              <a:t> di vita e di </a:t>
            </a:r>
            <a:r>
              <a:rPr lang="en-US" sz="2300" dirty="0" err="1"/>
              <a:t>morte</a:t>
            </a:r>
            <a:r>
              <a:rPr lang="en-US" sz="2300" dirty="0"/>
              <a:t>, </a:t>
            </a:r>
            <a:r>
              <a:rPr lang="en-US" sz="2300" dirty="0" err="1"/>
              <a:t>farci</a:t>
            </a:r>
            <a:r>
              <a:rPr lang="en-US" sz="2300" dirty="0"/>
              <a:t> “pace”, </a:t>
            </a:r>
            <a:r>
              <a:rPr lang="en-US" sz="2300" dirty="0" err="1"/>
              <a:t>imparando</a:t>
            </a:r>
            <a:r>
              <a:rPr lang="en-US" sz="2300" dirty="0"/>
              <a:t> ad “</a:t>
            </a:r>
            <a:r>
              <a:rPr lang="en-US" sz="2300" dirty="0" err="1"/>
              <a:t>amare</a:t>
            </a:r>
            <a:r>
              <a:rPr lang="en-US" sz="2300" dirty="0"/>
              <a:t>”e </a:t>
            </a:r>
            <a:r>
              <a:rPr lang="en-US" sz="2300" dirty="0" err="1"/>
              <a:t>rispettare</a:t>
            </a:r>
            <a:r>
              <a:rPr lang="en-US" sz="2300" dirty="0"/>
              <a:t> </a:t>
            </a:r>
            <a:r>
              <a:rPr lang="en-US" sz="2300" dirty="0" err="1"/>
              <a:t>anche</a:t>
            </a:r>
            <a:r>
              <a:rPr lang="en-US" sz="2300" dirty="0"/>
              <a:t> la </a:t>
            </a:r>
            <a:r>
              <a:rPr lang="en-US" sz="2300" dirty="0" err="1"/>
              <a:t>morte</a:t>
            </a:r>
            <a:r>
              <a:rPr lang="en-US" sz="2300" dirty="0"/>
              <a:t>, come </a:t>
            </a:r>
            <a:r>
              <a:rPr lang="en-US" sz="2300" dirty="0" err="1"/>
              <a:t>parte</a:t>
            </a:r>
            <a:r>
              <a:rPr lang="en-US" sz="2300" dirty="0"/>
              <a:t> </a:t>
            </a:r>
            <a:r>
              <a:rPr lang="en-US" sz="2300" dirty="0" err="1"/>
              <a:t>integrante</a:t>
            </a:r>
            <a:r>
              <a:rPr lang="en-US" sz="2300" dirty="0"/>
              <a:t> della vita, </a:t>
            </a:r>
            <a:r>
              <a:rPr lang="en-US" sz="2300" dirty="0" err="1"/>
              <a:t>venendo</a:t>
            </a:r>
            <a:r>
              <a:rPr lang="en-US" sz="2300" dirty="0"/>
              <a:t> a </a:t>
            </a:r>
            <a:r>
              <a:rPr lang="en-US" sz="2300" dirty="0" err="1"/>
              <a:t>patti</a:t>
            </a:r>
            <a:r>
              <a:rPr lang="en-US" sz="2300" dirty="0"/>
              <a:t> con </a:t>
            </a:r>
            <a:r>
              <a:rPr lang="en-US" sz="2300" dirty="0" err="1"/>
              <a:t>essa</a:t>
            </a:r>
            <a:r>
              <a:rPr lang="en-US" sz="2300" dirty="0"/>
              <a:t>, non solo come </a:t>
            </a:r>
            <a:r>
              <a:rPr lang="en-US" sz="2300" dirty="0" err="1"/>
              <a:t>professionista</a:t>
            </a:r>
            <a:r>
              <a:rPr lang="en-US" sz="2300" dirty="0"/>
              <a:t>, ma </a:t>
            </a:r>
            <a:r>
              <a:rPr lang="en-US" sz="2300" dirty="0" err="1"/>
              <a:t>anche</a:t>
            </a:r>
            <a:r>
              <a:rPr lang="en-US" sz="2300" dirty="0"/>
              <a:t> </a:t>
            </a:r>
            <a:r>
              <a:rPr lang="en-US" sz="2300" dirty="0" err="1"/>
              <a:t>essere</a:t>
            </a:r>
            <a:r>
              <a:rPr lang="en-US" sz="2300" dirty="0"/>
              <a:t> </a:t>
            </a:r>
            <a:r>
              <a:rPr lang="en-US" sz="2300" dirty="0" err="1"/>
              <a:t>umano</a:t>
            </a:r>
            <a:r>
              <a:rPr lang="en-US" sz="2300" dirty="0"/>
              <a:t>. </a:t>
            </a:r>
          </a:p>
        </p:txBody>
      </p:sp>
      <p:pic>
        <p:nvPicPr>
          <p:cNvPr id="5" name="Immagine 5">
            <a:extLst>
              <a:ext uri="{FF2B5EF4-FFF2-40B4-BE49-F238E27FC236}">
                <a16:creationId xmlns:a16="http://schemas.microsoft.com/office/drawing/2014/main" id="{D2CDBF75-3893-9848-919C-C149DDFB7B1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805" r="2" b="1094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792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E745781-1B33-B09A-63AE-769E9AB65785}"/>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Non vi sono scorciatoie </a:t>
            </a:r>
          </a:p>
        </p:txBody>
      </p:sp>
      <p:sp>
        <p:nvSpPr>
          <p:cNvPr id="4" name="CasellaDiTesto 3">
            <a:extLst>
              <a:ext uri="{FF2B5EF4-FFF2-40B4-BE49-F238E27FC236}">
                <a16:creationId xmlns:a16="http://schemas.microsoft.com/office/drawing/2014/main" id="{193B20CF-16BB-97B0-16C9-21E1583F1C96}"/>
              </a:ext>
            </a:extLst>
          </p:cNvPr>
          <p:cNvSpPr txBox="1"/>
          <p:nvPr/>
        </p:nvSpPr>
        <p:spPr>
          <a:xfrm>
            <a:off x="596834" y="1780674"/>
            <a:ext cx="5734050" cy="4094664"/>
          </a:xfrm>
          <a:prstGeom prst="rect">
            <a:avLst/>
          </a:prstGeom>
        </p:spPr>
        <p:txBody>
          <a:bodyPr vert="horz" lIns="91440" tIns="45720" rIns="91440" bIns="45720" rtlCol="0">
            <a:noAutofit/>
          </a:bodyPr>
          <a:lstStyle/>
          <a:p>
            <a:pPr>
              <a:lnSpc>
                <a:spcPct val="90000"/>
              </a:lnSpc>
              <a:spcAft>
                <a:spcPts val="600"/>
              </a:spcAft>
            </a:pPr>
            <a:r>
              <a:rPr lang="it-IT" sz="1600" i="1" dirty="0"/>
              <a:t>“</a:t>
            </a:r>
            <a:r>
              <a:rPr lang="en-US" sz="1600" i="1" dirty="0"/>
              <a:t>Ma prima </a:t>
            </a:r>
            <a:r>
              <a:rPr lang="en-US" sz="1600" i="1" dirty="0" err="1"/>
              <a:t>tocco</a:t>
            </a:r>
            <a:r>
              <a:rPr lang="en-US" sz="1600" i="1" dirty="0"/>
              <a:t>. </a:t>
            </a:r>
          </a:p>
          <a:p>
            <a:pPr>
              <a:lnSpc>
                <a:spcPct val="90000"/>
              </a:lnSpc>
              <a:spcAft>
                <a:spcPts val="600"/>
              </a:spcAft>
            </a:pPr>
            <a:r>
              <a:rPr lang="en-US" sz="1600" i="1" dirty="0" err="1"/>
              <a:t>Prendo</a:t>
            </a:r>
            <a:r>
              <a:rPr lang="en-US" sz="1600" i="1" dirty="0"/>
              <a:t> le mani del padre, le </a:t>
            </a:r>
            <a:r>
              <a:rPr lang="en-US" sz="1600" i="1" dirty="0" err="1"/>
              <a:t>avvicino</a:t>
            </a:r>
            <a:r>
              <a:rPr lang="en-US" sz="1600" i="1" dirty="0"/>
              <a:t> alle </a:t>
            </a:r>
            <a:r>
              <a:rPr lang="en-US" sz="1600" i="1" dirty="0" err="1"/>
              <a:t>mie</a:t>
            </a:r>
            <a:r>
              <a:rPr lang="en-US" sz="1600" i="1" dirty="0"/>
              <a:t> e a quelle della madre. </a:t>
            </a:r>
            <a:r>
              <a:rPr lang="en-US" sz="1600" i="1" dirty="0" err="1"/>
              <a:t>Rimango</a:t>
            </a:r>
            <a:r>
              <a:rPr lang="en-US" sz="1600" i="1" dirty="0"/>
              <a:t> con </a:t>
            </a:r>
            <a:r>
              <a:rPr lang="en-US" sz="1600" i="1" dirty="0" err="1"/>
              <a:t>loro</a:t>
            </a:r>
            <a:r>
              <a:rPr lang="en-US" sz="1600" i="1" dirty="0"/>
              <a:t>. </a:t>
            </a:r>
          </a:p>
          <a:p>
            <a:pPr>
              <a:lnSpc>
                <a:spcPct val="90000"/>
              </a:lnSpc>
              <a:spcAft>
                <a:spcPts val="600"/>
              </a:spcAft>
            </a:pPr>
            <a:r>
              <a:rPr lang="en-US" sz="1600" i="1" dirty="0"/>
              <a:t>E </a:t>
            </a:r>
            <a:r>
              <a:rPr lang="en-US" sz="1600" i="1" dirty="0" err="1"/>
              <a:t>così</a:t>
            </a:r>
            <a:r>
              <a:rPr lang="en-US" sz="1600" i="1" dirty="0"/>
              <a:t> </a:t>
            </a:r>
            <a:r>
              <a:rPr lang="en-US" sz="1600" i="1" dirty="0" err="1"/>
              <a:t>spiego</a:t>
            </a:r>
            <a:r>
              <a:rPr lang="en-US" sz="1600" i="1" dirty="0"/>
              <a:t>, </a:t>
            </a:r>
            <a:r>
              <a:rPr lang="en-US" sz="1600" i="1" dirty="0" err="1"/>
              <a:t>che</a:t>
            </a:r>
            <a:r>
              <a:rPr lang="en-US" sz="1600" i="1" dirty="0"/>
              <a:t> non </a:t>
            </a:r>
            <a:r>
              <a:rPr lang="en-US" sz="1600" i="1" dirty="0" err="1"/>
              <a:t>sono</a:t>
            </a:r>
            <a:r>
              <a:rPr lang="en-US" sz="1600" i="1" dirty="0"/>
              <a:t> soli, </a:t>
            </a:r>
            <a:r>
              <a:rPr lang="en-US" sz="1600" i="1" dirty="0" err="1"/>
              <a:t>che</a:t>
            </a:r>
            <a:r>
              <a:rPr lang="en-US" sz="1600" i="1" dirty="0"/>
              <a:t> non </a:t>
            </a:r>
            <a:r>
              <a:rPr lang="en-US" sz="1600" i="1" dirty="0" err="1"/>
              <a:t>sono</a:t>
            </a:r>
            <a:r>
              <a:rPr lang="en-US" sz="1600" i="1" dirty="0"/>
              <a:t> </a:t>
            </a:r>
            <a:r>
              <a:rPr lang="en-US" sz="1600" i="1" dirty="0" err="1"/>
              <a:t>gli</a:t>
            </a:r>
            <a:r>
              <a:rPr lang="en-US" sz="1600" i="1" dirty="0"/>
              <a:t> </a:t>
            </a:r>
            <a:r>
              <a:rPr lang="en-US" sz="1600" i="1" dirty="0" err="1"/>
              <a:t>unici</a:t>
            </a:r>
            <a:r>
              <a:rPr lang="en-US" sz="1600" i="1" dirty="0"/>
              <a:t> </a:t>
            </a:r>
            <a:r>
              <a:rPr lang="en-US" sz="1600" i="1" dirty="0" err="1"/>
              <a:t>che</a:t>
            </a:r>
            <a:r>
              <a:rPr lang="en-US" sz="1600" i="1" dirty="0"/>
              <a:t> è </a:t>
            </a:r>
            <a:r>
              <a:rPr lang="en-US" sz="1600" i="1" dirty="0" err="1"/>
              <a:t>toccato</a:t>
            </a:r>
            <a:r>
              <a:rPr lang="en-US" sz="1600" i="1" dirty="0"/>
              <a:t> in </a:t>
            </a:r>
            <a:r>
              <a:rPr lang="en-US" sz="1600" i="1" dirty="0" err="1"/>
              <a:t>sorte</a:t>
            </a:r>
            <a:r>
              <a:rPr lang="en-US" sz="1600" i="1" dirty="0"/>
              <a:t> di </a:t>
            </a:r>
            <a:r>
              <a:rPr lang="en-US" sz="1600" i="1" dirty="0" err="1"/>
              <a:t>affrontare</a:t>
            </a:r>
            <a:r>
              <a:rPr lang="en-US" sz="1600" i="1" dirty="0"/>
              <a:t> </a:t>
            </a:r>
            <a:r>
              <a:rPr lang="en-US" sz="1600" i="1" dirty="0" err="1"/>
              <a:t>questa</a:t>
            </a:r>
            <a:r>
              <a:rPr lang="en-US" sz="1600" i="1" dirty="0"/>
              <a:t> </a:t>
            </a:r>
            <a:r>
              <a:rPr lang="en-US" sz="1600" i="1" dirty="0" err="1"/>
              <a:t>tragedia</a:t>
            </a:r>
            <a:r>
              <a:rPr lang="en-US" sz="1600" i="1" dirty="0"/>
              <a:t>. Che vi </a:t>
            </a:r>
            <a:r>
              <a:rPr lang="en-US" sz="1600" i="1" dirty="0" err="1"/>
              <a:t>sono</a:t>
            </a:r>
            <a:r>
              <a:rPr lang="en-US" sz="1600" i="1" dirty="0"/>
              <a:t> </a:t>
            </a:r>
            <a:r>
              <a:rPr lang="en-US" sz="1600" i="1" dirty="0" err="1"/>
              <a:t>altri</a:t>
            </a:r>
            <a:r>
              <a:rPr lang="en-US" sz="1600" i="1" dirty="0"/>
              <a:t> 5,6 bambini su 1000 a cui capita. </a:t>
            </a:r>
          </a:p>
          <a:p>
            <a:pPr>
              <a:lnSpc>
                <a:spcPct val="90000"/>
              </a:lnSpc>
              <a:spcAft>
                <a:spcPts val="600"/>
              </a:spcAft>
            </a:pPr>
            <a:r>
              <a:rPr lang="en-US" sz="1600" i="1" dirty="0"/>
              <a:t>Che non è </a:t>
            </a:r>
            <a:r>
              <a:rPr lang="en-US" sz="1600" i="1" dirty="0" err="1"/>
              <a:t>colpa</a:t>
            </a:r>
            <a:r>
              <a:rPr lang="en-US" sz="1600" i="1" dirty="0"/>
              <a:t> </a:t>
            </a:r>
            <a:r>
              <a:rPr lang="en-US" sz="1600" i="1" dirty="0" err="1"/>
              <a:t>loro</a:t>
            </a:r>
            <a:r>
              <a:rPr lang="en-US" sz="1600" i="1" dirty="0"/>
              <a:t>. Che non </a:t>
            </a:r>
            <a:r>
              <a:rPr lang="en-US" sz="1600" i="1" dirty="0" err="1"/>
              <a:t>dipende</a:t>
            </a:r>
            <a:r>
              <a:rPr lang="en-US" sz="1600" i="1" dirty="0"/>
              <a:t> da </a:t>
            </a:r>
            <a:r>
              <a:rPr lang="en-US" sz="1600" i="1" dirty="0" err="1"/>
              <a:t>ciò</a:t>
            </a:r>
            <a:r>
              <a:rPr lang="en-US" sz="1600" i="1" dirty="0"/>
              <a:t> </a:t>
            </a:r>
            <a:r>
              <a:rPr lang="en-US" sz="1600" i="1" dirty="0" err="1"/>
              <a:t>che</a:t>
            </a:r>
            <a:r>
              <a:rPr lang="en-US" sz="1600" i="1" dirty="0"/>
              <a:t> </a:t>
            </a:r>
            <a:r>
              <a:rPr lang="en-US" sz="1600" i="1" dirty="0" err="1"/>
              <a:t>hanno</a:t>
            </a:r>
            <a:r>
              <a:rPr lang="en-US" sz="1600" i="1" dirty="0"/>
              <a:t> </a:t>
            </a:r>
            <a:r>
              <a:rPr lang="en-US" sz="1600" i="1" dirty="0" err="1"/>
              <a:t>mangiato</a:t>
            </a:r>
            <a:r>
              <a:rPr lang="en-US" sz="1600" i="1" dirty="0"/>
              <a:t> il </a:t>
            </a:r>
            <a:r>
              <a:rPr lang="en-US" sz="1600" i="1" dirty="0" err="1"/>
              <a:t>giorno</a:t>
            </a:r>
            <a:r>
              <a:rPr lang="en-US" sz="1600" i="1" dirty="0"/>
              <a:t> prima o </a:t>
            </a:r>
            <a:r>
              <a:rPr lang="en-US" sz="1600" i="1" dirty="0" err="1"/>
              <a:t>pensato</a:t>
            </a:r>
            <a:r>
              <a:rPr lang="en-US" sz="1600" i="1" dirty="0"/>
              <a:t> </a:t>
            </a:r>
            <a:r>
              <a:rPr lang="en-US" sz="1600" i="1" dirty="0" err="1"/>
              <a:t>durante</a:t>
            </a:r>
            <a:r>
              <a:rPr lang="en-US" sz="1600" i="1" dirty="0"/>
              <a:t> la gravidanza. Che </a:t>
            </a:r>
            <a:r>
              <a:rPr lang="en-US" sz="1600" i="1" dirty="0" err="1"/>
              <a:t>spesso</a:t>
            </a:r>
            <a:r>
              <a:rPr lang="en-US" sz="1600" i="1" dirty="0"/>
              <a:t>, è </a:t>
            </a:r>
            <a:r>
              <a:rPr lang="en-US" sz="1600" i="1" dirty="0" err="1"/>
              <a:t>inspiegabile</a:t>
            </a:r>
            <a:r>
              <a:rPr lang="en-US" sz="1600" i="1" dirty="0"/>
              <a:t>. Capita, come capita la </a:t>
            </a:r>
            <a:r>
              <a:rPr lang="en-US" sz="1600" i="1" dirty="0" err="1"/>
              <a:t>morte</a:t>
            </a:r>
            <a:r>
              <a:rPr lang="en-US" sz="1600" i="1" dirty="0"/>
              <a:t> in </a:t>
            </a:r>
            <a:r>
              <a:rPr lang="en-US" sz="1600" i="1" dirty="0" err="1"/>
              <a:t>culla</a:t>
            </a:r>
            <a:r>
              <a:rPr lang="en-US" sz="1600" i="1" dirty="0"/>
              <a:t>, ma </a:t>
            </a:r>
            <a:r>
              <a:rPr lang="en-US" sz="1600" i="1" dirty="0" err="1"/>
              <a:t>succede</a:t>
            </a:r>
            <a:r>
              <a:rPr lang="en-US" sz="1600" i="1" dirty="0"/>
              <a:t> in </a:t>
            </a:r>
            <a:r>
              <a:rPr lang="en-US" sz="1600" i="1" dirty="0" err="1"/>
              <a:t>pancia</a:t>
            </a:r>
            <a:r>
              <a:rPr lang="en-US" sz="1600" i="1" dirty="0"/>
              <a:t>. Capita. E </a:t>
            </a:r>
            <a:r>
              <a:rPr lang="en-US" sz="1600" i="1" dirty="0" err="1"/>
              <a:t>purtroppo</a:t>
            </a:r>
            <a:r>
              <a:rPr lang="en-US" sz="1600" i="1" dirty="0"/>
              <a:t>, è </a:t>
            </a:r>
            <a:r>
              <a:rPr lang="en-US" sz="1600" i="1" dirty="0" err="1"/>
              <a:t>capitato</a:t>
            </a:r>
            <a:r>
              <a:rPr lang="en-US" sz="1600" i="1" dirty="0"/>
              <a:t> a </a:t>
            </a:r>
            <a:r>
              <a:rPr lang="en-US" sz="1600" i="1" dirty="0" err="1"/>
              <a:t>loro</a:t>
            </a:r>
            <a:r>
              <a:rPr lang="en-US" sz="1600" i="1" dirty="0"/>
              <a:t>.</a:t>
            </a:r>
          </a:p>
          <a:p>
            <a:pPr>
              <a:lnSpc>
                <a:spcPct val="90000"/>
              </a:lnSpc>
              <a:spcAft>
                <a:spcPts val="600"/>
              </a:spcAft>
            </a:pPr>
            <a:r>
              <a:rPr lang="en-US" sz="1600" i="1" dirty="0" err="1"/>
              <a:t>Spiego</a:t>
            </a:r>
            <a:r>
              <a:rPr lang="en-US" sz="1600" i="1" dirty="0"/>
              <a:t>. Che non vi </a:t>
            </a:r>
            <a:r>
              <a:rPr lang="en-US" sz="1600" i="1" dirty="0" err="1"/>
              <a:t>sono</a:t>
            </a:r>
            <a:r>
              <a:rPr lang="en-US" sz="1600" i="1" dirty="0"/>
              <a:t> </a:t>
            </a:r>
            <a:r>
              <a:rPr lang="en-US" sz="1600" i="1" dirty="0" err="1"/>
              <a:t>scorciatoie</a:t>
            </a:r>
            <a:r>
              <a:rPr lang="en-US" sz="1600" i="1" dirty="0"/>
              <a:t>. Che </a:t>
            </a:r>
            <a:r>
              <a:rPr lang="en-US" sz="1600" i="1" dirty="0" err="1"/>
              <a:t>questo</a:t>
            </a:r>
            <a:r>
              <a:rPr lang="en-US" sz="1600" i="1" dirty="0"/>
              <a:t> </a:t>
            </a:r>
            <a:r>
              <a:rPr lang="en-US" sz="1600" i="1" dirty="0" err="1"/>
              <a:t>dolore</a:t>
            </a:r>
            <a:r>
              <a:rPr lang="en-US" sz="1600" i="1" dirty="0"/>
              <a:t> </a:t>
            </a:r>
            <a:r>
              <a:rPr lang="en-US" sz="1600" i="1" dirty="0" err="1"/>
              <a:t>va</a:t>
            </a:r>
            <a:r>
              <a:rPr lang="en-US" sz="1600" i="1" dirty="0"/>
              <a:t> </a:t>
            </a:r>
            <a:r>
              <a:rPr lang="en-US" sz="1600" i="1" dirty="0" err="1"/>
              <a:t>affrontato</a:t>
            </a:r>
            <a:r>
              <a:rPr lang="en-US" sz="1600" i="1" dirty="0"/>
              <a:t>. Che se no, </a:t>
            </a:r>
            <a:r>
              <a:rPr lang="en-US" sz="1600" i="1" dirty="0" err="1"/>
              <a:t>diventa</a:t>
            </a:r>
            <a:r>
              <a:rPr lang="en-US" sz="1600" i="1" dirty="0"/>
              <a:t> un </a:t>
            </a:r>
            <a:r>
              <a:rPr lang="en-US" sz="1600" i="1" dirty="0" err="1"/>
              <a:t>macigno</a:t>
            </a:r>
            <a:r>
              <a:rPr lang="en-US" sz="1600" i="1" dirty="0"/>
              <a:t>. Un </a:t>
            </a:r>
            <a:r>
              <a:rPr lang="en-US" sz="1600" i="1" dirty="0" err="1"/>
              <a:t>gigantesco</a:t>
            </a:r>
            <a:r>
              <a:rPr lang="en-US" sz="1600" i="1" dirty="0"/>
              <a:t> </a:t>
            </a:r>
            <a:r>
              <a:rPr lang="en-US" sz="1600" i="1" dirty="0" err="1"/>
              <a:t>muro</a:t>
            </a:r>
            <a:r>
              <a:rPr lang="en-US" sz="1600" i="1" dirty="0"/>
              <a:t> </a:t>
            </a:r>
            <a:r>
              <a:rPr lang="en-US" sz="1600" i="1" dirty="0" err="1"/>
              <a:t>che</a:t>
            </a:r>
            <a:r>
              <a:rPr lang="en-US" sz="1600" i="1" dirty="0"/>
              <a:t> </a:t>
            </a:r>
            <a:r>
              <a:rPr lang="en-US" sz="1600" i="1" dirty="0" err="1"/>
              <a:t>ostacola</a:t>
            </a:r>
            <a:r>
              <a:rPr lang="en-US" sz="1600" i="1" dirty="0"/>
              <a:t> il </a:t>
            </a:r>
            <a:r>
              <a:rPr lang="en-US" sz="1600" i="1" dirty="0" err="1"/>
              <a:t>domani</a:t>
            </a:r>
            <a:r>
              <a:rPr lang="en-US" sz="1600" i="1" dirty="0"/>
              <a:t>, </a:t>
            </a:r>
            <a:r>
              <a:rPr lang="en-US" sz="1600" i="1" dirty="0" err="1"/>
              <a:t>oscurando</a:t>
            </a:r>
            <a:r>
              <a:rPr lang="en-US" sz="1600" i="1" dirty="0"/>
              <a:t> le </a:t>
            </a:r>
            <a:r>
              <a:rPr lang="en-US" sz="1600" i="1" dirty="0" err="1"/>
              <a:t>loro</a:t>
            </a:r>
            <a:r>
              <a:rPr lang="en-US" sz="1600" i="1" dirty="0"/>
              <a:t> </a:t>
            </a:r>
            <a:r>
              <a:rPr lang="en-US" sz="1600" i="1" dirty="0" err="1"/>
              <a:t>notti</a:t>
            </a:r>
            <a:r>
              <a:rPr lang="en-US" sz="1600" i="1" dirty="0"/>
              <a:t>, </a:t>
            </a:r>
            <a:r>
              <a:rPr lang="en-US" sz="1600" i="1" dirty="0" err="1"/>
              <a:t>colorandole</a:t>
            </a:r>
            <a:r>
              <a:rPr lang="en-US" sz="1600" i="1" dirty="0"/>
              <a:t> di </a:t>
            </a:r>
            <a:r>
              <a:rPr lang="en-US" sz="1600" i="1" dirty="0" err="1"/>
              <a:t>fantasmi</a:t>
            </a:r>
            <a:r>
              <a:rPr lang="en-US" sz="1600" i="1" dirty="0"/>
              <a:t> e di incubi. Che per </a:t>
            </a:r>
            <a:r>
              <a:rPr lang="en-US" sz="1600" i="1" dirty="0" err="1"/>
              <a:t>quanto</a:t>
            </a:r>
            <a:r>
              <a:rPr lang="en-US" sz="1600" i="1" dirty="0"/>
              <a:t> </a:t>
            </a:r>
            <a:r>
              <a:rPr lang="en-US" sz="1600" i="1" dirty="0" err="1"/>
              <a:t>doloroso</a:t>
            </a:r>
            <a:r>
              <a:rPr lang="en-US" sz="1600" i="1" dirty="0"/>
              <a:t>, </a:t>
            </a:r>
            <a:r>
              <a:rPr lang="en-US" sz="1600" i="1" dirty="0" err="1"/>
              <a:t>che</a:t>
            </a:r>
            <a:r>
              <a:rPr lang="en-US" sz="1600" i="1" dirty="0"/>
              <a:t> per </a:t>
            </a:r>
            <a:r>
              <a:rPr lang="en-US" sz="1600" i="1" dirty="0" err="1"/>
              <a:t>quanto</a:t>
            </a:r>
            <a:r>
              <a:rPr lang="en-US" sz="1600" i="1" dirty="0"/>
              <a:t> </a:t>
            </a:r>
            <a:r>
              <a:rPr lang="en-US" sz="1600" i="1" dirty="0" err="1"/>
              <a:t>più</a:t>
            </a:r>
            <a:r>
              <a:rPr lang="en-US" sz="1600" i="1" dirty="0"/>
              <a:t> </a:t>
            </a:r>
            <a:r>
              <a:rPr lang="en-US" sz="1600" i="1" dirty="0" err="1"/>
              <a:t>semplice</a:t>
            </a:r>
            <a:r>
              <a:rPr lang="en-US" sz="1600" i="1" dirty="0"/>
              <a:t> </a:t>
            </a:r>
            <a:r>
              <a:rPr lang="en-US" sz="1600" i="1" dirty="0" err="1"/>
              <a:t>possa</a:t>
            </a:r>
            <a:r>
              <a:rPr lang="en-US" sz="1600" i="1" dirty="0"/>
              <a:t> </a:t>
            </a:r>
            <a:r>
              <a:rPr lang="en-US" sz="1600" i="1" dirty="0" err="1"/>
              <a:t>sembrare</a:t>
            </a:r>
            <a:r>
              <a:rPr lang="en-US" sz="1600" i="1" dirty="0"/>
              <a:t> </a:t>
            </a:r>
            <a:r>
              <a:rPr lang="en-US" sz="1600" i="1" dirty="0" err="1"/>
              <a:t>evitarlo</a:t>
            </a:r>
            <a:r>
              <a:rPr lang="en-US" sz="1600" i="1" dirty="0"/>
              <a:t> per </a:t>
            </a:r>
            <a:r>
              <a:rPr lang="en-US" sz="1600" i="1" dirty="0" err="1"/>
              <a:t>sopravvivere</a:t>
            </a:r>
            <a:r>
              <a:rPr lang="en-US" sz="1600" i="1" dirty="0"/>
              <a:t>, per </a:t>
            </a:r>
            <a:r>
              <a:rPr lang="en-US" sz="1600" i="1" dirty="0" err="1"/>
              <a:t>quanto</a:t>
            </a:r>
            <a:r>
              <a:rPr lang="en-US" sz="1600" i="1" dirty="0"/>
              <a:t> </a:t>
            </a:r>
            <a:r>
              <a:rPr lang="en-US" sz="1600" i="1" dirty="0" err="1"/>
              <a:t>più</a:t>
            </a:r>
            <a:r>
              <a:rPr lang="en-US" sz="1600" i="1" dirty="0"/>
              <a:t> facile </a:t>
            </a:r>
            <a:r>
              <a:rPr lang="en-US" sz="1600" i="1" dirty="0" err="1"/>
              <a:t>sia</a:t>
            </a:r>
            <a:r>
              <a:rPr lang="en-US" sz="1600" i="1" dirty="0"/>
              <a:t> </a:t>
            </a:r>
            <a:r>
              <a:rPr lang="en-US" sz="1600" i="1" dirty="0" err="1"/>
              <a:t>voler</a:t>
            </a:r>
            <a:r>
              <a:rPr lang="en-US" sz="1600" i="1" dirty="0"/>
              <a:t> </a:t>
            </a:r>
            <a:r>
              <a:rPr lang="en-US" sz="1600" i="1" dirty="0" err="1"/>
              <a:t>credere</a:t>
            </a:r>
            <a:r>
              <a:rPr lang="en-US" sz="1600" i="1" dirty="0"/>
              <a:t> a chi ti </a:t>
            </a:r>
            <a:r>
              <a:rPr lang="en-US" sz="1600" i="1" dirty="0" err="1"/>
              <a:t>dirà</a:t>
            </a:r>
            <a:r>
              <a:rPr lang="en-US" sz="1600" i="1" dirty="0"/>
              <a:t> “</a:t>
            </a:r>
            <a:r>
              <a:rPr lang="en-US" sz="1600" i="1" dirty="0" err="1"/>
              <a:t>siete</a:t>
            </a:r>
            <a:r>
              <a:rPr lang="en-US" sz="1600" i="1" dirty="0"/>
              <a:t> </a:t>
            </a:r>
            <a:r>
              <a:rPr lang="en-US" sz="1600" i="1" dirty="0" err="1"/>
              <a:t>ancora</a:t>
            </a:r>
            <a:r>
              <a:rPr lang="en-US" sz="1600" i="1" dirty="0"/>
              <a:t> </a:t>
            </a:r>
            <a:r>
              <a:rPr lang="en-US" sz="1600" i="1" dirty="0" err="1"/>
              <a:t>giovani</a:t>
            </a:r>
            <a:r>
              <a:rPr lang="en-US" sz="1600" i="1" dirty="0"/>
              <a:t>, </a:t>
            </a:r>
            <a:r>
              <a:rPr lang="en-US" sz="1600" i="1" dirty="0" err="1"/>
              <a:t>avrete</a:t>
            </a:r>
            <a:r>
              <a:rPr lang="en-US" sz="1600" i="1" dirty="0"/>
              <a:t> </a:t>
            </a:r>
            <a:r>
              <a:rPr lang="en-US" sz="1600" i="1" dirty="0" err="1"/>
              <a:t>altri</a:t>
            </a:r>
            <a:r>
              <a:rPr lang="en-US" sz="1600" i="1" dirty="0"/>
              <a:t> figli, non serve </a:t>
            </a:r>
            <a:r>
              <a:rPr lang="en-US" sz="1600" i="1" dirty="0" err="1"/>
              <a:t>piangere</a:t>
            </a:r>
            <a:r>
              <a:rPr lang="en-US" sz="1600" i="1" dirty="0"/>
              <a:t>”, </a:t>
            </a:r>
            <a:r>
              <a:rPr lang="en-US" sz="1600" i="1" dirty="0" err="1"/>
              <a:t>così</a:t>
            </a:r>
            <a:r>
              <a:rPr lang="en-US" sz="1600" i="1" dirty="0"/>
              <a:t> non è.</a:t>
            </a:r>
            <a:r>
              <a:rPr lang="it-IT" sz="1600" i="1" dirty="0"/>
              <a:t> </a:t>
            </a:r>
            <a:r>
              <a:rPr lang="en-US" sz="1600" i="1" dirty="0"/>
              <a:t>Non vi </a:t>
            </a:r>
            <a:r>
              <a:rPr lang="en-US" sz="1600" i="1" dirty="0" err="1"/>
              <a:t>sono</a:t>
            </a:r>
            <a:r>
              <a:rPr lang="en-US" sz="1600" i="1" dirty="0"/>
              <a:t> </a:t>
            </a:r>
            <a:r>
              <a:rPr lang="en-US" sz="1600" i="1" dirty="0" err="1"/>
              <a:t>scorciatoie</a:t>
            </a:r>
            <a:r>
              <a:rPr lang="en-US" sz="1600" i="1" dirty="0"/>
              <a:t>.</a:t>
            </a:r>
            <a:r>
              <a:rPr lang="it-IT" sz="1600" i="1" dirty="0"/>
              <a:t>”</a:t>
            </a:r>
            <a:endParaRPr lang="en-US" sz="1600" i="1" dirty="0"/>
          </a:p>
        </p:txBody>
      </p:sp>
      <p:pic>
        <p:nvPicPr>
          <p:cNvPr id="5" name="Immagine 5">
            <a:extLst>
              <a:ext uri="{FF2B5EF4-FFF2-40B4-BE49-F238E27FC236}">
                <a16:creationId xmlns:a16="http://schemas.microsoft.com/office/drawing/2014/main" id="{7AF3D97D-45C9-5FE6-BF14-3F170B7D45E3}"/>
              </a:ext>
            </a:extLst>
          </p:cNvPr>
          <p:cNvPicPr>
            <a:picLocks noChangeAspect="1"/>
          </p:cNvPicPr>
          <p:nvPr/>
        </p:nvPicPr>
        <p:blipFill rotWithShape="1">
          <a:blip r:embed="rId2">
            <a:extLst>
              <a:ext uri="{28A0092B-C50C-407E-A947-70E740481C1C}">
                <a14:useLocalDpi xmlns:a14="http://schemas.microsoft.com/office/drawing/2010/main" val="0"/>
              </a:ext>
            </a:extLst>
          </a:blip>
          <a:srcRect t="11608" r="-1" b="124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80415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a:extLst>
              <a:ext uri="{FF2B5EF4-FFF2-40B4-BE49-F238E27FC236}">
                <a16:creationId xmlns:a16="http://schemas.microsoft.com/office/drawing/2014/main" id="{7744BCAD-ADBA-EA2C-64BF-676AB8E945CC}"/>
              </a:ext>
            </a:extLst>
          </p:cNvPr>
          <p:cNvSpPr>
            <a:spLocks noGrp="1"/>
          </p:cNvSpPr>
          <p:nvPr>
            <p:ph type="title"/>
          </p:nvPr>
        </p:nvSpPr>
        <p:spPr>
          <a:xfrm>
            <a:off x="6217919" y="669925"/>
            <a:ext cx="4635609" cy="1325563"/>
          </a:xfrm>
        </p:spPr>
        <p:txBody>
          <a:bodyPr vert="horz" lIns="91440" tIns="45720" rIns="91440" bIns="45720" rtlCol="0" anchor="b">
            <a:normAutofit/>
          </a:bodyPr>
          <a:lstStyle/>
          <a:p>
            <a:r>
              <a:rPr lang="en-US" sz="3800" kern="1200">
                <a:solidFill>
                  <a:schemeClr val="bg1"/>
                </a:solidFill>
                <a:latin typeface="+mj-lt"/>
                <a:ea typeface="+mj-ea"/>
                <a:cs typeface="+mj-cs"/>
              </a:rPr>
              <a:t>Traumatizzazione secondaria</a:t>
            </a:r>
          </a:p>
        </p:txBody>
      </p:sp>
      <p:pic>
        <p:nvPicPr>
          <p:cNvPr id="5" name="Immagine 5">
            <a:extLst>
              <a:ext uri="{FF2B5EF4-FFF2-40B4-BE49-F238E27FC236}">
                <a16:creationId xmlns:a16="http://schemas.microsoft.com/office/drawing/2014/main" id="{9E1701A5-9B67-4724-6493-CF8599773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1587"/>
            <a:ext cx="5753102" cy="4314826"/>
          </a:xfrm>
          <a:prstGeom prst="rect">
            <a:avLst/>
          </a:prstGeom>
        </p:spPr>
      </p:pic>
      <p:cxnSp>
        <p:nvCxnSpPr>
          <p:cNvPr id="12" name="Straight Connector 11">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5EE37491-C5C3-B4D9-3A06-76BB870B639D}"/>
              </a:ext>
            </a:extLst>
          </p:cNvPr>
          <p:cNvSpPr txBox="1"/>
          <p:nvPr/>
        </p:nvSpPr>
        <p:spPr>
          <a:xfrm>
            <a:off x="6217919" y="2400304"/>
            <a:ext cx="4635609" cy="34416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Molto spesso la coppia genitoriale ricorda a distanza di decenni le frasi ascoltate e gli atteggiamenti dei curanti e dei parenti nei momenti successivi alla diagnosi di morte e nelle prime settimane del lutto. Frasi o atteggiamenti inappropriati costituiscono una traumatizzazione secondaria .</a:t>
            </a:r>
          </a:p>
        </p:txBody>
      </p:sp>
    </p:spTree>
    <p:extLst>
      <p:ext uri="{BB962C8B-B14F-4D97-AF65-F5344CB8AC3E}">
        <p14:creationId xmlns:p14="http://schemas.microsoft.com/office/powerpoint/2010/main" val="355274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a:extLst>
              <a:ext uri="{FF2B5EF4-FFF2-40B4-BE49-F238E27FC236}">
                <a16:creationId xmlns:a16="http://schemas.microsoft.com/office/drawing/2014/main" id="{5B0369B4-5F20-637C-A9BD-241F18EFAF40}"/>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Tuo figlio</a:t>
            </a:r>
          </a:p>
        </p:txBody>
      </p:sp>
      <p:cxnSp>
        <p:nvCxnSpPr>
          <p:cNvPr id="36"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20D6B726-E578-03FD-2970-8DF2377D89CD}"/>
              </a:ext>
            </a:extLst>
          </p:cNvPr>
          <p:cNvSpPr txBox="1"/>
          <p:nvPr/>
        </p:nvSpPr>
        <p:spPr>
          <a:xfrm>
            <a:off x="897768" y="1749756"/>
            <a:ext cx="5198231" cy="3807146"/>
          </a:xfrm>
          <a:prstGeom prst="rect">
            <a:avLst/>
          </a:prstGeom>
        </p:spPr>
        <p:txBody>
          <a:bodyPr vert="horz" lIns="91440" tIns="45720" rIns="91440" bIns="45720" rtlCol="0">
            <a:noAutofit/>
          </a:bodyPr>
          <a:lstStyle/>
          <a:p>
            <a:pPr>
              <a:lnSpc>
                <a:spcPct val="90000"/>
              </a:lnSpc>
              <a:spcAft>
                <a:spcPts val="600"/>
              </a:spcAft>
            </a:pPr>
            <a:r>
              <a:rPr lang="it-IT" sz="1400" i="1" dirty="0">
                <a:solidFill>
                  <a:schemeClr val="bg1"/>
                </a:solidFill>
              </a:rPr>
              <a:t>“Q</a:t>
            </a:r>
            <a:r>
              <a:rPr lang="en-US" sz="1400" i="1" dirty="0" err="1">
                <a:solidFill>
                  <a:schemeClr val="bg1"/>
                </a:solidFill>
              </a:rPr>
              <a:t>uesto</a:t>
            </a:r>
            <a:r>
              <a:rPr lang="en-US" sz="1400" i="1" dirty="0">
                <a:solidFill>
                  <a:schemeClr val="bg1"/>
                </a:solidFill>
              </a:rPr>
              <a:t> </a:t>
            </a:r>
            <a:r>
              <a:rPr lang="en-US" sz="1400" i="1" dirty="0" err="1">
                <a:solidFill>
                  <a:schemeClr val="bg1"/>
                </a:solidFill>
              </a:rPr>
              <a:t>dolore</a:t>
            </a:r>
            <a:r>
              <a:rPr lang="en-US" sz="1400" i="1" dirty="0">
                <a:solidFill>
                  <a:schemeClr val="bg1"/>
                </a:solidFill>
              </a:rPr>
              <a:t> </a:t>
            </a:r>
            <a:r>
              <a:rPr lang="en-US" sz="1400" i="1" dirty="0" err="1">
                <a:solidFill>
                  <a:schemeClr val="bg1"/>
                </a:solidFill>
              </a:rPr>
              <a:t>va</a:t>
            </a:r>
            <a:r>
              <a:rPr lang="en-US" sz="1400" i="1" dirty="0">
                <a:solidFill>
                  <a:schemeClr val="bg1"/>
                </a:solidFill>
              </a:rPr>
              <a:t> </a:t>
            </a:r>
            <a:r>
              <a:rPr lang="en-US" sz="1400" i="1" dirty="0" err="1">
                <a:solidFill>
                  <a:schemeClr val="bg1"/>
                </a:solidFill>
              </a:rPr>
              <a:t>attraversato</a:t>
            </a:r>
            <a:r>
              <a:rPr lang="en-US" sz="1400" i="1" dirty="0">
                <a:solidFill>
                  <a:schemeClr val="bg1"/>
                </a:solidFill>
              </a:rPr>
              <a:t> per </a:t>
            </a:r>
            <a:r>
              <a:rPr lang="en-US" sz="1400" i="1" dirty="0" err="1">
                <a:solidFill>
                  <a:schemeClr val="bg1"/>
                </a:solidFill>
              </a:rPr>
              <a:t>uscirne</a:t>
            </a:r>
            <a:r>
              <a:rPr lang="en-US" sz="1400" i="1" dirty="0">
                <a:solidFill>
                  <a:schemeClr val="bg1"/>
                </a:solidFill>
              </a:rPr>
              <a:t> </a:t>
            </a:r>
            <a:r>
              <a:rPr lang="en-US" sz="1400" i="1" dirty="0" err="1">
                <a:solidFill>
                  <a:schemeClr val="bg1"/>
                </a:solidFill>
              </a:rPr>
              <a:t>più</a:t>
            </a:r>
            <a:r>
              <a:rPr lang="en-US" sz="1400" i="1" dirty="0">
                <a:solidFill>
                  <a:schemeClr val="bg1"/>
                </a:solidFill>
              </a:rPr>
              <a:t> </a:t>
            </a:r>
            <a:r>
              <a:rPr lang="en-US" sz="1400" i="1" dirty="0" err="1">
                <a:solidFill>
                  <a:schemeClr val="bg1"/>
                </a:solidFill>
              </a:rPr>
              <a:t>forti</a:t>
            </a:r>
            <a:r>
              <a:rPr lang="en-US" sz="1400" i="1" dirty="0">
                <a:solidFill>
                  <a:schemeClr val="bg1"/>
                </a:solidFill>
              </a:rPr>
              <a:t>, per </a:t>
            </a:r>
            <a:r>
              <a:rPr lang="en-US" sz="1400" i="1" dirty="0" err="1">
                <a:solidFill>
                  <a:schemeClr val="bg1"/>
                </a:solidFill>
              </a:rPr>
              <a:t>trasformarlo</a:t>
            </a:r>
            <a:r>
              <a:rPr lang="en-US" sz="1400" i="1" dirty="0">
                <a:solidFill>
                  <a:schemeClr val="bg1"/>
                </a:solidFill>
              </a:rPr>
              <a:t> in </a:t>
            </a:r>
            <a:r>
              <a:rPr lang="en-US" sz="1400" i="1" dirty="0" err="1">
                <a:solidFill>
                  <a:schemeClr val="bg1"/>
                </a:solidFill>
              </a:rPr>
              <a:t>un’esperienza</a:t>
            </a:r>
            <a:r>
              <a:rPr lang="en-US" sz="1400" i="1" dirty="0">
                <a:solidFill>
                  <a:schemeClr val="bg1"/>
                </a:solidFill>
              </a:rPr>
              <a:t> di vita per </a:t>
            </a:r>
            <a:r>
              <a:rPr lang="en-US" sz="1400" i="1" dirty="0" err="1">
                <a:solidFill>
                  <a:schemeClr val="bg1"/>
                </a:solidFill>
              </a:rPr>
              <a:t>cui</a:t>
            </a:r>
            <a:r>
              <a:rPr lang="en-US" sz="1400" i="1" dirty="0">
                <a:solidFill>
                  <a:schemeClr val="bg1"/>
                </a:solidFill>
              </a:rPr>
              <a:t> per </a:t>
            </a:r>
            <a:r>
              <a:rPr lang="en-US" sz="1400" i="1" dirty="0" err="1">
                <a:solidFill>
                  <a:schemeClr val="bg1"/>
                </a:solidFill>
              </a:rPr>
              <a:t>sempre</a:t>
            </a:r>
            <a:r>
              <a:rPr lang="en-US" sz="1400" i="1" dirty="0">
                <a:solidFill>
                  <a:schemeClr val="bg1"/>
                </a:solidFill>
              </a:rPr>
              <a:t> </a:t>
            </a:r>
            <a:r>
              <a:rPr lang="en-US" sz="1400" i="1" dirty="0" err="1">
                <a:solidFill>
                  <a:schemeClr val="bg1"/>
                </a:solidFill>
              </a:rPr>
              <a:t>quel</a:t>
            </a:r>
            <a:r>
              <a:rPr lang="en-US" sz="1400" i="1" dirty="0">
                <a:solidFill>
                  <a:schemeClr val="bg1"/>
                </a:solidFill>
              </a:rPr>
              <a:t> bambino nato </a:t>
            </a:r>
            <a:r>
              <a:rPr lang="en-US" sz="1400" i="1" dirty="0" err="1">
                <a:solidFill>
                  <a:schemeClr val="bg1"/>
                </a:solidFill>
              </a:rPr>
              <a:t>morto</a:t>
            </a:r>
            <a:r>
              <a:rPr lang="en-US" sz="1400" i="1" dirty="0">
                <a:solidFill>
                  <a:schemeClr val="bg1"/>
                </a:solidFill>
              </a:rPr>
              <a:t> </a:t>
            </a:r>
            <a:r>
              <a:rPr lang="en-US" sz="1400" i="1" dirty="0" err="1">
                <a:solidFill>
                  <a:schemeClr val="bg1"/>
                </a:solidFill>
              </a:rPr>
              <a:t>diventi</a:t>
            </a:r>
            <a:r>
              <a:rPr lang="en-US" sz="1400" i="1" dirty="0">
                <a:solidFill>
                  <a:schemeClr val="bg1"/>
                </a:solidFill>
              </a:rPr>
              <a:t> </a:t>
            </a:r>
            <a:r>
              <a:rPr lang="en-US" sz="1400" i="1" dirty="0" err="1">
                <a:solidFill>
                  <a:schemeClr val="bg1"/>
                </a:solidFill>
              </a:rPr>
              <a:t>tuo</a:t>
            </a:r>
            <a:r>
              <a:rPr lang="en-US" sz="1400" i="1" dirty="0">
                <a:solidFill>
                  <a:schemeClr val="bg1"/>
                </a:solidFill>
              </a:rPr>
              <a:t> figlio. E </a:t>
            </a:r>
            <a:r>
              <a:rPr lang="en-US" sz="1400" i="1" dirty="0" err="1">
                <a:solidFill>
                  <a:schemeClr val="bg1"/>
                </a:solidFill>
              </a:rPr>
              <a:t>tu</a:t>
            </a:r>
            <a:r>
              <a:rPr lang="en-US" sz="1400" i="1" dirty="0">
                <a:solidFill>
                  <a:schemeClr val="bg1"/>
                </a:solidFill>
              </a:rPr>
              <a:t> </a:t>
            </a:r>
            <a:r>
              <a:rPr lang="en-US" sz="1400" i="1" dirty="0" err="1">
                <a:solidFill>
                  <a:schemeClr val="bg1"/>
                </a:solidFill>
              </a:rPr>
              <a:t>sua</a:t>
            </a:r>
            <a:r>
              <a:rPr lang="en-US" sz="1400" i="1" dirty="0">
                <a:solidFill>
                  <a:schemeClr val="bg1"/>
                </a:solidFill>
              </a:rPr>
              <a:t> madre e </a:t>
            </a:r>
            <a:r>
              <a:rPr lang="en-US" sz="1400" i="1" dirty="0" err="1">
                <a:solidFill>
                  <a:schemeClr val="bg1"/>
                </a:solidFill>
              </a:rPr>
              <a:t>suo</a:t>
            </a:r>
            <a:r>
              <a:rPr lang="en-US" sz="1400" i="1" dirty="0">
                <a:solidFill>
                  <a:schemeClr val="bg1"/>
                </a:solidFill>
              </a:rPr>
              <a:t> padre, per </a:t>
            </a:r>
            <a:r>
              <a:rPr lang="en-US" sz="1400" i="1" dirty="0" err="1">
                <a:solidFill>
                  <a:schemeClr val="bg1"/>
                </a:solidFill>
              </a:rPr>
              <a:t>sempre</a:t>
            </a:r>
            <a:r>
              <a:rPr lang="en-US" sz="1400" i="1" dirty="0">
                <a:solidFill>
                  <a:schemeClr val="bg1"/>
                </a:solidFill>
              </a:rPr>
              <a:t>. I </a:t>
            </a:r>
            <a:r>
              <a:rPr lang="en-US" sz="1400" i="1" dirty="0" err="1">
                <a:solidFill>
                  <a:schemeClr val="bg1"/>
                </a:solidFill>
              </a:rPr>
              <a:t>tuoi</a:t>
            </a:r>
            <a:r>
              <a:rPr lang="en-US" sz="1400" i="1" dirty="0">
                <a:solidFill>
                  <a:schemeClr val="bg1"/>
                </a:solidFill>
              </a:rPr>
              <a:t> </a:t>
            </a:r>
            <a:r>
              <a:rPr lang="en-US" sz="1400" i="1" dirty="0" err="1">
                <a:solidFill>
                  <a:schemeClr val="bg1"/>
                </a:solidFill>
              </a:rPr>
              <a:t>altri</a:t>
            </a:r>
            <a:r>
              <a:rPr lang="en-US" sz="1400" i="1" dirty="0">
                <a:solidFill>
                  <a:schemeClr val="bg1"/>
                </a:solidFill>
              </a:rPr>
              <a:t> figli </a:t>
            </a:r>
            <a:r>
              <a:rPr lang="en-US" sz="1400" i="1" dirty="0" err="1">
                <a:solidFill>
                  <a:schemeClr val="bg1"/>
                </a:solidFill>
              </a:rPr>
              <a:t>passati</a:t>
            </a:r>
            <a:r>
              <a:rPr lang="en-US" sz="1400" i="1" dirty="0">
                <a:solidFill>
                  <a:schemeClr val="bg1"/>
                </a:solidFill>
              </a:rPr>
              <a:t> e </a:t>
            </a:r>
            <a:r>
              <a:rPr lang="en-US" sz="1400" i="1" dirty="0" err="1">
                <a:solidFill>
                  <a:schemeClr val="bg1"/>
                </a:solidFill>
              </a:rPr>
              <a:t>futuri</a:t>
            </a:r>
            <a:r>
              <a:rPr lang="en-US" sz="1400" i="1" dirty="0">
                <a:solidFill>
                  <a:schemeClr val="bg1"/>
                </a:solidFill>
              </a:rPr>
              <a:t>, </a:t>
            </a:r>
            <a:r>
              <a:rPr lang="en-US" sz="1400" i="1" dirty="0" err="1">
                <a:solidFill>
                  <a:schemeClr val="bg1"/>
                </a:solidFill>
              </a:rPr>
              <a:t>fratelli</a:t>
            </a:r>
            <a:r>
              <a:rPr lang="en-US" sz="1400" i="1" dirty="0">
                <a:solidFill>
                  <a:schemeClr val="bg1"/>
                </a:solidFill>
              </a:rPr>
              <a:t> e </a:t>
            </a:r>
            <a:r>
              <a:rPr lang="en-US" sz="1400" i="1" dirty="0" err="1">
                <a:solidFill>
                  <a:schemeClr val="bg1"/>
                </a:solidFill>
              </a:rPr>
              <a:t>sorelle</a:t>
            </a:r>
            <a:r>
              <a:rPr lang="en-US" sz="1400" i="1" dirty="0">
                <a:solidFill>
                  <a:schemeClr val="bg1"/>
                </a:solidFill>
              </a:rPr>
              <a:t>. Che </a:t>
            </a:r>
            <a:r>
              <a:rPr lang="en-US" sz="1400" i="1" dirty="0" err="1">
                <a:solidFill>
                  <a:schemeClr val="bg1"/>
                </a:solidFill>
              </a:rPr>
              <a:t>nessuno</a:t>
            </a:r>
            <a:r>
              <a:rPr lang="en-US" sz="1400" i="1" dirty="0">
                <a:solidFill>
                  <a:schemeClr val="bg1"/>
                </a:solidFill>
              </a:rPr>
              <a:t> </a:t>
            </a:r>
            <a:r>
              <a:rPr lang="en-US" sz="1400" i="1" dirty="0" err="1">
                <a:solidFill>
                  <a:schemeClr val="bg1"/>
                </a:solidFill>
              </a:rPr>
              <a:t>potrà</a:t>
            </a:r>
            <a:r>
              <a:rPr lang="en-US" sz="1400" i="1" dirty="0">
                <a:solidFill>
                  <a:schemeClr val="bg1"/>
                </a:solidFill>
              </a:rPr>
              <a:t> mai </a:t>
            </a:r>
            <a:r>
              <a:rPr lang="en-US" sz="1400" i="1" dirty="0" err="1">
                <a:solidFill>
                  <a:schemeClr val="bg1"/>
                </a:solidFill>
              </a:rPr>
              <a:t>sostituire</a:t>
            </a:r>
            <a:r>
              <a:rPr lang="en-US" sz="1400" i="1" dirty="0">
                <a:solidFill>
                  <a:schemeClr val="bg1"/>
                </a:solidFill>
              </a:rPr>
              <a:t> </a:t>
            </a:r>
            <a:r>
              <a:rPr lang="en-US" sz="1400" i="1" dirty="0" err="1">
                <a:solidFill>
                  <a:schemeClr val="bg1"/>
                </a:solidFill>
              </a:rPr>
              <a:t>quel</a:t>
            </a:r>
            <a:r>
              <a:rPr lang="en-US" sz="1400" i="1" dirty="0">
                <a:solidFill>
                  <a:schemeClr val="bg1"/>
                </a:solidFill>
              </a:rPr>
              <a:t> </a:t>
            </a:r>
            <a:r>
              <a:rPr lang="en-US" sz="1400" i="1" dirty="0" err="1">
                <a:solidFill>
                  <a:schemeClr val="bg1"/>
                </a:solidFill>
              </a:rPr>
              <a:t>figlio</a:t>
            </a:r>
            <a:r>
              <a:rPr lang="en-US" sz="1400" i="1" dirty="0">
                <a:solidFill>
                  <a:schemeClr val="bg1"/>
                </a:solidFill>
              </a:rPr>
              <a:t>.</a:t>
            </a:r>
          </a:p>
          <a:p>
            <a:pPr>
              <a:lnSpc>
                <a:spcPct val="90000"/>
              </a:lnSpc>
              <a:spcAft>
                <a:spcPts val="600"/>
              </a:spcAft>
            </a:pPr>
            <a:r>
              <a:rPr lang="en-US" sz="1400" i="1" dirty="0" err="1">
                <a:solidFill>
                  <a:schemeClr val="bg1"/>
                </a:solidFill>
              </a:rPr>
              <a:t>Spiego</a:t>
            </a:r>
            <a:r>
              <a:rPr lang="en-US" sz="1400" i="1" dirty="0">
                <a:solidFill>
                  <a:schemeClr val="bg1"/>
                </a:solidFill>
              </a:rPr>
              <a:t> </a:t>
            </a:r>
            <a:r>
              <a:rPr lang="en-US" sz="1400" i="1" dirty="0" err="1">
                <a:solidFill>
                  <a:schemeClr val="bg1"/>
                </a:solidFill>
              </a:rPr>
              <a:t>che</a:t>
            </a:r>
            <a:r>
              <a:rPr lang="en-US" sz="1400" i="1" dirty="0">
                <a:solidFill>
                  <a:schemeClr val="bg1"/>
                </a:solidFill>
              </a:rPr>
              <a:t> </a:t>
            </a:r>
            <a:r>
              <a:rPr lang="en-US" sz="1400" i="1" dirty="0" err="1">
                <a:solidFill>
                  <a:schemeClr val="bg1"/>
                </a:solidFill>
              </a:rPr>
              <a:t>partorire</a:t>
            </a:r>
            <a:r>
              <a:rPr lang="en-US" sz="1400" i="1" dirty="0">
                <a:solidFill>
                  <a:schemeClr val="bg1"/>
                </a:solidFill>
              </a:rPr>
              <a:t>, </a:t>
            </a:r>
            <a:r>
              <a:rPr lang="en-US" sz="1400" i="1" dirty="0" err="1">
                <a:solidFill>
                  <a:schemeClr val="bg1"/>
                </a:solidFill>
              </a:rPr>
              <a:t>anziché</a:t>
            </a:r>
            <a:r>
              <a:rPr lang="en-US" sz="1400" i="1" dirty="0">
                <a:solidFill>
                  <a:schemeClr val="bg1"/>
                </a:solidFill>
              </a:rPr>
              <a:t> fare un </a:t>
            </a:r>
            <a:r>
              <a:rPr lang="en-US" sz="1400" i="1" dirty="0" err="1">
                <a:solidFill>
                  <a:schemeClr val="bg1"/>
                </a:solidFill>
              </a:rPr>
              <a:t>cesareo</a:t>
            </a:r>
            <a:r>
              <a:rPr lang="en-US" sz="1400" i="1" dirty="0">
                <a:solidFill>
                  <a:schemeClr val="bg1"/>
                </a:solidFill>
              </a:rPr>
              <a:t>, è </a:t>
            </a:r>
            <a:r>
              <a:rPr lang="en-US" sz="1400" i="1" dirty="0" err="1">
                <a:solidFill>
                  <a:schemeClr val="bg1"/>
                </a:solidFill>
              </a:rPr>
              <a:t>fondamentale</a:t>
            </a:r>
            <a:r>
              <a:rPr lang="en-US" sz="1400" i="1" dirty="0">
                <a:solidFill>
                  <a:schemeClr val="bg1"/>
                </a:solidFill>
              </a:rPr>
              <a:t> per </a:t>
            </a:r>
            <a:r>
              <a:rPr lang="en-US" sz="1400" i="1" dirty="0" err="1">
                <a:solidFill>
                  <a:schemeClr val="bg1"/>
                </a:solidFill>
              </a:rPr>
              <a:t>affrontare</a:t>
            </a:r>
            <a:r>
              <a:rPr lang="en-US" sz="1400" i="1" dirty="0">
                <a:solidFill>
                  <a:schemeClr val="bg1"/>
                </a:solidFill>
              </a:rPr>
              <a:t> meglio il dolore. Per </a:t>
            </a:r>
            <a:r>
              <a:rPr lang="en-US" sz="1400" i="1" dirty="0" err="1">
                <a:solidFill>
                  <a:schemeClr val="bg1"/>
                </a:solidFill>
              </a:rPr>
              <a:t>quanto</a:t>
            </a:r>
            <a:r>
              <a:rPr lang="en-US" sz="1400" i="1" dirty="0">
                <a:solidFill>
                  <a:schemeClr val="bg1"/>
                </a:solidFill>
              </a:rPr>
              <a:t> </a:t>
            </a:r>
            <a:r>
              <a:rPr lang="en-US" sz="1400" i="1" dirty="0" err="1">
                <a:solidFill>
                  <a:schemeClr val="bg1"/>
                </a:solidFill>
              </a:rPr>
              <a:t>duro</a:t>
            </a:r>
            <a:r>
              <a:rPr lang="en-US" sz="1400" i="1" dirty="0">
                <a:solidFill>
                  <a:schemeClr val="bg1"/>
                </a:solidFill>
              </a:rPr>
              <a:t> </a:t>
            </a:r>
            <a:r>
              <a:rPr lang="en-US" sz="1400" i="1" dirty="0" err="1">
                <a:solidFill>
                  <a:schemeClr val="bg1"/>
                </a:solidFill>
              </a:rPr>
              <a:t>possa</a:t>
            </a:r>
            <a:r>
              <a:rPr lang="en-US" sz="1400" i="1" dirty="0">
                <a:solidFill>
                  <a:schemeClr val="bg1"/>
                </a:solidFill>
              </a:rPr>
              <a:t> </a:t>
            </a:r>
            <a:r>
              <a:rPr lang="en-US" sz="1400" i="1" dirty="0" err="1">
                <a:solidFill>
                  <a:schemeClr val="bg1"/>
                </a:solidFill>
              </a:rPr>
              <a:t>sembrare</a:t>
            </a:r>
            <a:r>
              <a:rPr lang="en-US" sz="1400" i="1" dirty="0">
                <a:solidFill>
                  <a:schemeClr val="bg1"/>
                </a:solidFill>
              </a:rPr>
              <a:t>, </a:t>
            </a:r>
            <a:r>
              <a:rPr lang="en-US" sz="1400" i="1" dirty="0" err="1">
                <a:solidFill>
                  <a:schemeClr val="bg1"/>
                </a:solidFill>
              </a:rPr>
              <a:t>quegli</a:t>
            </a:r>
            <a:r>
              <a:rPr lang="en-US" sz="1400" i="1" dirty="0">
                <a:solidFill>
                  <a:schemeClr val="bg1"/>
                </a:solidFill>
              </a:rPr>
              <a:t> </a:t>
            </a:r>
            <a:r>
              <a:rPr lang="en-US" sz="1400" i="1" dirty="0" err="1">
                <a:solidFill>
                  <a:schemeClr val="bg1"/>
                </a:solidFill>
              </a:rPr>
              <a:t>ormoni</a:t>
            </a:r>
            <a:r>
              <a:rPr lang="en-US" sz="1400" i="1" dirty="0">
                <a:solidFill>
                  <a:schemeClr val="bg1"/>
                </a:solidFill>
              </a:rPr>
              <a:t>, </a:t>
            </a:r>
            <a:r>
              <a:rPr lang="en-US" sz="1400" i="1" dirty="0" err="1">
                <a:solidFill>
                  <a:schemeClr val="bg1"/>
                </a:solidFill>
              </a:rPr>
              <a:t>quel</a:t>
            </a:r>
            <a:r>
              <a:rPr lang="en-US" sz="1400" i="1" dirty="0">
                <a:solidFill>
                  <a:schemeClr val="bg1"/>
                </a:solidFill>
              </a:rPr>
              <a:t> passaggio </a:t>
            </a:r>
            <a:r>
              <a:rPr lang="en-US" sz="1400" i="1" dirty="0" err="1">
                <a:solidFill>
                  <a:schemeClr val="bg1"/>
                </a:solidFill>
              </a:rPr>
              <a:t>attraverso</a:t>
            </a:r>
            <a:r>
              <a:rPr lang="en-US" sz="1400" i="1" dirty="0">
                <a:solidFill>
                  <a:schemeClr val="bg1"/>
                </a:solidFill>
              </a:rPr>
              <a:t> l’utero e la vagina </a:t>
            </a:r>
            <a:r>
              <a:rPr lang="en-US" sz="1400" i="1" dirty="0" err="1">
                <a:solidFill>
                  <a:schemeClr val="bg1"/>
                </a:solidFill>
              </a:rPr>
              <a:t>l’aiuterà</a:t>
            </a:r>
            <a:r>
              <a:rPr lang="en-US" sz="1400" i="1" dirty="0">
                <a:solidFill>
                  <a:schemeClr val="bg1"/>
                </a:solidFill>
              </a:rPr>
              <a:t> a </a:t>
            </a:r>
            <a:r>
              <a:rPr lang="en-US" sz="1400" i="1" dirty="0" err="1">
                <a:solidFill>
                  <a:schemeClr val="bg1"/>
                </a:solidFill>
              </a:rPr>
              <a:t>tornare</a:t>
            </a:r>
            <a:r>
              <a:rPr lang="en-US" sz="1400" i="1" dirty="0">
                <a:solidFill>
                  <a:schemeClr val="bg1"/>
                </a:solidFill>
              </a:rPr>
              <a:t>.</a:t>
            </a:r>
          </a:p>
          <a:p>
            <a:pPr>
              <a:lnSpc>
                <a:spcPct val="90000"/>
              </a:lnSpc>
              <a:spcAft>
                <a:spcPts val="600"/>
              </a:spcAft>
            </a:pPr>
            <a:r>
              <a:rPr lang="en-US" sz="1400" i="1" dirty="0">
                <a:solidFill>
                  <a:schemeClr val="bg1"/>
                </a:solidFill>
              </a:rPr>
              <a:t>Lei mi </a:t>
            </a:r>
            <a:r>
              <a:rPr lang="en-US" sz="1400" i="1" dirty="0" err="1">
                <a:solidFill>
                  <a:schemeClr val="bg1"/>
                </a:solidFill>
              </a:rPr>
              <a:t>sorride</a:t>
            </a:r>
            <a:r>
              <a:rPr lang="en-US" sz="1400" i="1" dirty="0">
                <a:solidFill>
                  <a:schemeClr val="bg1"/>
                </a:solidFill>
              </a:rPr>
              <a:t>, </a:t>
            </a:r>
            <a:r>
              <a:rPr lang="en-US" sz="1400" i="1" dirty="0" err="1">
                <a:solidFill>
                  <a:schemeClr val="bg1"/>
                </a:solidFill>
              </a:rPr>
              <a:t>sì</a:t>
            </a:r>
            <a:r>
              <a:rPr lang="en-US" sz="1400" i="1" dirty="0">
                <a:solidFill>
                  <a:schemeClr val="bg1"/>
                </a:solidFill>
              </a:rPr>
              <a:t> è vero, mi dice, è </a:t>
            </a:r>
            <a:r>
              <a:rPr lang="en-US" sz="1400" i="1" dirty="0" err="1">
                <a:solidFill>
                  <a:schemeClr val="bg1"/>
                </a:solidFill>
              </a:rPr>
              <a:t>stato</a:t>
            </a:r>
            <a:r>
              <a:rPr lang="en-US" sz="1400" i="1" dirty="0">
                <a:solidFill>
                  <a:schemeClr val="bg1"/>
                </a:solidFill>
              </a:rPr>
              <a:t> </a:t>
            </a:r>
            <a:r>
              <a:rPr lang="en-US" sz="1400" i="1" dirty="0" err="1">
                <a:solidFill>
                  <a:schemeClr val="bg1"/>
                </a:solidFill>
              </a:rPr>
              <a:t>fondamentale</a:t>
            </a:r>
            <a:r>
              <a:rPr lang="en-US" sz="1400" i="1" dirty="0">
                <a:solidFill>
                  <a:schemeClr val="bg1"/>
                </a:solidFill>
              </a:rPr>
              <a:t>, </a:t>
            </a:r>
            <a:r>
              <a:rPr lang="en-US" sz="1400" i="1" dirty="0" err="1">
                <a:solidFill>
                  <a:schemeClr val="bg1"/>
                </a:solidFill>
              </a:rPr>
              <a:t>trovando</a:t>
            </a:r>
            <a:r>
              <a:rPr lang="en-US" sz="1400" i="1" dirty="0">
                <a:solidFill>
                  <a:schemeClr val="bg1"/>
                </a:solidFill>
              </a:rPr>
              <a:t> </a:t>
            </a:r>
            <a:r>
              <a:rPr lang="en-US" sz="1400" i="1" dirty="0" err="1">
                <a:solidFill>
                  <a:schemeClr val="bg1"/>
                </a:solidFill>
              </a:rPr>
              <a:t>conforto</a:t>
            </a:r>
            <a:r>
              <a:rPr lang="en-US" sz="1400" i="1" dirty="0">
                <a:solidFill>
                  <a:schemeClr val="bg1"/>
                </a:solidFill>
              </a:rPr>
              <a:t> e </a:t>
            </a:r>
            <a:r>
              <a:rPr lang="en-US" sz="1400" i="1" dirty="0" err="1">
                <a:solidFill>
                  <a:schemeClr val="bg1"/>
                </a:solidFill>
              </a:rPr>
              <a:t>conferma</a:t>
            </a:r>
            <a:r>
              <a:rPr lang="en-US" sz="1400" i="1" dirty="0">
                <a:solidFill>
                  <a:schemeClr val="bg1"/>
                </a:solidFill>
              </a:rPr>
              <a:t> rispetto </a:t>
            </a:r>
            <a:r>
              <a:rPr lang="en-US" sz="1400" i="1" dirty="0" err="1">
                <a:solidFill>
                  <a:schemeClr val="bg1"/>
                </a:solidFill>
              </a:rPr>
              <a:t>un’esperienza</a:t>
            </a:r>
            <a:r>
              <a:rPr lang="en-US" sz="1400" i="1" dirty="0">
                <a:solidFill>
                  <a:schemeClr val="bg1"/>
                </a:solidFill>
              </a:rPr>
              <a:t> </a:t>
            </a:r>
            <a:r>
              <a:rPr lang="en-US" sz="1400" i="1" dirty="0" err="1">
                <a:solidFill>
                  <a:schemeClr val="bg1"/>
                </a:solidFill>
              </a:rPr>
              <a:t>che</a:t>
            </a:r>
            <a:r>
              <a:rPr lang="en-US" sz="1400" i="1" dirty="0">
                <a:solidFill>
                  <a:schemeClr val="bg1"/>
                </a:solidFill>
              </a:rPr>
              <a:t> l’ha cambiata per sempre. Ora </a:t>
            </a:r>
            <a:r>
              <a:rPr lang="en-US" sz="1400" i="1" dirty="0" err="1">
                <a:solidFill>
                  <a:schemeClr val="bg1"/>
                </a:solidFill>
              </a:rPr>
              <a:t>si</a:t>
            </a:r>
            <a:r>
              <a:rPr lang="en-US" sz="1400" i="1" dirty="0">
                <a:solidFill>
                  <a:schemeClr val="bg1"/>
                </a:solidFill>
              </a:rPr>
              <a:t> sente </a:t>
            </a:r>
            <a:r>
              <a:rPr lang="en-US" sz="1400" i="1" dirty="0" err="1">
                <a:solidFill>
                  <a:schemeClr val="bg1"/>
                </a:solidFill>
              </a:rPr>
              <a:t>più</a:t>
            </a:r>
            <a:r>
              <a:rPr lang="en-US" sz="1400" i="1" dirty="0">
                <a:solidFill>
                  <a:schemeClr val="bg1"/>
                </a:solidFill>
              </a:rPr>
              <a:t> forte di prima, </a:t>
            </a:r>
            <a:r>
              <a:rPr lang="en-US" sz="1400" i="1" dirty="0" err="1">
                <a:solidFill>
                  <a:schemeClr val="bg1"/>
                </a:solidFill>
              </a:rPr>
              <a:t>quando</a:t>
            </a:r>
            <a:r>
              <a:rPr lang="en-US" sz="1400" i="1" dirty="0">
                <a:solidFill>
                  <a:schemeClr val="bg1"/>
                </a:solidFill>
              </a:rPr>
              <a:t> </a:t>
            </a:r>
            <a:r>
              <a:rPr lang="en-US" sz="1400" i="1" dirty="0" err="1">
                <a:solidFill>
                  <a:schemeClr val="bg1"/>
                </a:solidFill>
              </a:rPr>
              <a:t>gli</a:t>
            </a:r>
            <a:r>
              <a:rPr lang="en-US" sz="1400" i="1" dirty="0">
                <a:solidFill>
                  <a:schemeClr val="bg1"/>
                </a:solidFill>
              </a:rPr>
              <a:t> era </a:t>
            </a:r>
            <a:r>
              <a:rPr lang="en-US" sz="1400" i="1" dirty="0" err="1">
                <a:solidFill>
                  <a:schemeClr val="bg1"/>
                </a:solidFill>
              </a:rPr>
              <a:t>stato</a:t>
            </a:r>
            <a:r>
              <a:rPr lang="en-US" sz="1400" i="1" dirty="0">
                <a:solidFill>
                  <a:schemeClr val="bg1"/>
                </a:solidFill>
              </a:rPr>
              <a:t> </a:t>
            </a:r>
            <a:r>
              <a:rPr lang="en-US" sz="1400" i="1" dirty="0" err="1">
                <a:solidFill>
                  <a:schemeClr val="bg1"/>
                </a:solidFill>
              </a:rPr>
              <a:t>comunicato</a:t>
            </a:r>
            <a:r>
              <a:rPr lang="en-US" sz="1400" i="1" dirty="0">
                <a:solidFill>
                  <a:schemeClr val="bg1"/>
                </a:solidFill>
              </a:rPr>
              <a:t> e </a:t>
            </a:r>
            <a:r>
              <a:rPr lang="en-US" sz="1400" i="1" dirty="0" err="1">
                <a:solidFill>
                  <a:schemeClr val="bg1"/>
                </a:solidFill>
              </a:rPr>
              <a:t>pensava</a:t>
            </a:r>
            <a:r>
              <a:rPr lang="en-US" sz="1400" i="1" dirty="0">
                <a:solidFill>
                  <a:schemeClr val="bg1"/>
                </a:solidFill>
              </a:rPr>
              <a:t> di </a:t>
            </a:r>
            <a:r>
              <a:rPr lang="en-US" sz="1400" i="1" dirty="0" err="1">
                <a:solidFill>
                  <a:schemeClr val="bg1"/>
                </a:solidFill>
              </a:rPr>
              <a:t>morire</a:t>
            </a:r>
            <a:r>
              <a:rPr lang="en-US" sz="1400" i="1" dirty="0">
                <a:solidFill>
                  <a:schemeClr val="bg1"/>
                </a:solidFill>
              </a:rPr>
              <a:t>, </a:t>
            </a:r>
            <a:r>
              <a:rPr lang="en-US" sz="1400" i="1" dirty="0" err="1">
                <a:solidFill>
                  <a:schemeClr val="bg1"/>
                </a:solidFill>
              </a:rPr>
              <a:t>anche</a:t>
            </a:r>
            <a:r>
              <a:rPr lang="en-US" sz="1400" i="1" dirty="0">
                <a:solidFill>
                  <a:schemeClr val="bg1"/>
                </a:solidFill>
              </a:rPr>
              <a:t> lei.</a:t>
            </a:r>
          </a:p>
          <a:p>
            <a:pPr>
              <a:lnSpc>
                <a:spcPct val="90000"/>
              </a:lnSpc>
              <a:spcAft>
                <a:spcPts val="600"/>
              </a:spcAft>
            </a:pPr>
            <a:r>
              <a:rPr lang="en-US" sz="1400" i="1" dirty="0" err="1">
                <a:solidFill>
                  <a:schemeClr val="bg1"/>
                </a:solidFill>
              </a:rPr>
              <a:t>Chiedo</a:t>
            </a:r>
            <a:r>
              <a:rPr lang="en-US" sz="1400" i="1" dirty="0">
                <a:solidFill>
                  <a:schemeClr val="bg1"/>
                </a:solidFill>
              </a:rPr>
              <a:t> se </a:t>
            </a:r>
            <a:r>
              <a:rPr lang="en-US" sz="1400" i="1" dirty="0" err="1">
                <a:solidFill>
                  <a:schemeClr val="bg1"/>
                </a:solidFill>
              </a:rPr>
              <a:t>hanno</a:t>
            </a:r>
            <a:r>
              <a:rPr lang="en-US" sz="1400" i="1" dirty="0">
                <a:solidFill>
                  <a:schemeClr val="bg1"/>
                </a:solidFill>
              </a:rPr>
              <a:t> visto il bambino, se </a:t>
            </a:r>
            <a:r>
              <a:rPr lang="en-US" sz="1400" i="1" dirty="0" err="1">
                <a:solidFill>
                  <a:schemeClr val="bg1"/>
                </a:solidFill>
              </a:rPr>
              <a:t>hanno</a:t>
            </a:r>
            <a:r>
              <a:rPr lang="en-US" sz="1400" i="1" dirty="0">
                <a:solidFill>
                  <a:schemeClr val="bg1"/>
                </a:solidFill>
              </a:rPr>
              <a:t> </a:t>
            </a:r>
            <a:r>
              <a:rPr lang="en-US" sz="1400" i="1" dirty="0" err="1">
                <a:solidFill>
                  <a:schemeClr val="bg1"/>
                </a:solidFill>
              </a:rPr>
              <a:t>potuto</a:t>
            </a:r>
            <a:r>
              <a:rPr lang="en-US" sz="1400" i="1" dirty="0">
                <a:solidFill>
                  <a:schemeClr val="bg1"/>
                </a:solidFill>
              </a:rPr>
              <a:t> </a:t>
            </a:r>
            <a:r>
              <a:rPr lang="en-US" sz="1400" i="1" dirty="0" err="1">
                <a:solidFill>
                  <a:schemeClr val="bg1"/>
                </a:solidFill>
              </a:rPr>
              <a:t>abbracciarlo</a:t>
            </a:r>
            <a:r>
              <a:rPr lang="en-US" sz="1400" i="1" dirty="0">
                <a:solidFill>
                  <a:schemeClr val="bg1"/>
                </a:solidFill>
              </a:rPr>
              <a:t>, stare con </a:t>
            </a:r>
            <a:r>
              <a:rPr lang="en-US" sz="1400" i="1" dirty="0" err="1">
                <a:solidFill>
                  <a:schemeClr val="bg1"/>
                </a:solidFill>
              </a:rPr>
              <a:t>lui</a:t>
            </a:r>
            <a:r>
              <a:rPr lang="en-US" sz="1400" i="1" dirty="0">
                <a:solidFill>
                  <a:schemeClr val="bg1"/>
                </a:solidFill>
              </a:rPr>
              <a:t>, </a:t>
            </a:r>
            <a:r>
              <a:rPr lang="en-US" sz="1400" i="1" dirty="0" err="1">
                <a:solidFill>
                  <a:schemeClr val="bg1"/>
                </a:solidFill>
              </a:rPr>
              <a:t>cullarlo</a:t>
            </a:r>
            <a:r>
              <a:rPr lang="en-US" sz="1400" i="1" dirty="0">
                <a:solidFill>
                  <a:schemeClr val="bg1"/>
                </a:solidFill>
              </a:rPr>
              <a:t>. </a:t>
            </a:r>
            <a:r>
              <a:rPr lang="en-US" sz="1400" i="1" dirty="0" err="1">
                <a:solidFill>
                  <a:schemeClr val="bg1"/>
                </a:solidFill>
              </a:rPr>
              <a:t>Spiego</a:t>
            </a:r>
            <a:r>
              <a:rPr lang="en-US" sz="1400" i="1" dirty="0">
                <a:solidFill>
                  <a:schemeClr val="bg1"/>
                </a:solidFill>
              </a:rPr>
              <a:t> </a:t>
            </a:r>
            <a:r>
              <a:rPr lang="en-US" sz="1400" i="1" dirty="0" err="1">
                <a:solidFill>
                  <a:schemeClr val="bg1"/>
                </a:solidFill>
              </a:rPr>
              <a:t>che</a:t>
            </a:r>
            <a:r>
              <a:rPr lang="en-US" sz="1400" i="1" dirty="0">
                <a:solidFill>
                  <a:schemeClr val="bg1"/>
                </a:solidFill>
              </a:rPr>
              <a:t> se non lo </a:t>
            </a:r>
            <a:r>
              <a:rPr lang="en-US" sz="1400" i="1" dirty="0" err="1">
                <a:solidFill>
                  <a:schemeClr val="bg1"/>
                </a:solidFill>
              </a:rPr>
              <a:t>hanno</a:t>
            </a:r>
            <a:r>
              <a:rPr lang="en-US" sz="1400" i="1" dirty="0">
                <a:solidFill>
                  <a:schemeClr val="bg1"/>
                </a:solidFill>
              </a:rPr>
              <a:t> </a:t>
            </a:r>
            <a:r>
              <a:rPr lang="en-US" sz="1400" i="1" dirty="0" err="1">
                <a:solidFill>
                  <a:schemeClr val="bg1"/>
                </a:solidFill>
              </a:rPr>
              <a:t>fatto</a:t>
            </a:r>
            <a:r>
              <a:rPr lang="en-US" sz="1400" i="1" dirty="0">
                <a:solidFill>
                  <a:schemeClr val="bg1"/>
                </a:solidFill>
              </a:rPr>
              <a:t>, di </a:t>
            </a:r>
            <a:r>
              <a:rPr lang="en-US" sz="1400" i="1" dirty="0" err="1">
                <a:solidFill>
                  <a:schemeClr val="bg1"/>
                </a:solidFill>
              </a:rPr>
              <a:t>pensarci</a:t>
            </a:r>
            <a:r>
              <a:rPr lang="en-US" sz="1400" i="1" dirty="0">
                <a:solidFill>
                  <a:schemeClr val="bg1"/>
                </a:solidFill>
              </a:rPr>
              <a:t>, di </a:t>
            </a:r>
            <a:r>
              <a:rPr lang="en-US" sz="1400" i="1" dirty="0" err="1">
                <a:solidFill>
                  <a:schemeClr val="bg1"/>
                </a:solidFill>
              </a:rPr>
              <a:t>farlo</a:t>
            </a:r>
            <a:r>
              <a:rPr lang="en-US" sz="1400" i="1" dirty="0">
                <a:solidFill>
                  <a:schemeClr val="bg1"/>
                </a:solidFill>
              </a:rPr>
              <a:t> se </a:t>
            </a:r>
            <a:r>
              <a:rPr lang="en-US" sz="1400" i="1" dirty="0" err="1">
                <a:solidFill>
                  <a:schemeClr val="bg1"/>
                </a:solidFill>
              </a:rPr>
              <a:t>sentono</a:t>
            </a:r>
            <a:r>
              <a:rPr lang="en-US" sz="1400" i="1" dirty="0">
                <a:solidFill>
                  <a:schemeClr val="bg1"/>
                </a:solidFill>
              </a:rPr>
              <a:t> di </a:t>
            </a:r>
            <a:r>
              <a:rPr lang="en-US" sz="1400" i="1" dirty="0" err="1">
                <a:solidFill>
                  <a:schemeClr val="bg1"/>
                </a:solidFill>
              </a:rPr>
              <a:t>poterlo</a:t>
            </a:r>
            <a:r>
              <a:rPr lang="en-US" sz="1400" i="1" dirty="0">
                <a:solidFill>
                  <a:schemeClr val="bg1"/>
                </a:solidFill>
              </a:rPr>
              <a:t> fare. </a:t>
            </a:r>
            <a:r>
              <a:rPr lang="en-US" sz="1400" i="1" dirty="0" err="1">
                <a:solidFill>
                  <a:schemeClr val="bg1"/>
                </a:solidFill>
              </a:rPr>
              <a:t>Perché</a:t>
            </a:r>
            <a:r>
              <a:rPr lang="en-US" sz="1400" i="1" dirty="0">
                <a:solidFill>
                  <a:schemeClr val="bg1"/>
                </a:solidFill>
              </a:rPr>
              <a:t> </a:t>
            </a:r>
            <a:r>
              <a:rPr lang="en-US" sz="1400" i="1" dirty="0" err="1">
                <a:solidFill>
                  <a:schemeClr val="bg1"/>
                </a:solidFill>
              </a:rPr>
              <a:t>quello</a:t>
            </a:r>
            <a:r>
              <a:rPr lang="en-US" sz="1400" i="1" dirty="0">
                <a:solidFill>
                  <a:schemeClr val="bg1"/>
                </a:solidFill>
              </a:rPr>
              <a:t> è il </a:t>
            </a:r>
            <a:r>
              <a:rPr lang="en-US" sz="1400" i="1" dirty="0" err="1">
                <a:solidFill>
                  <a:schemeClr val="bg1"/>
                </a:solidFill>
              </a:rPr>
              <a:t>loro</a:t>
            </a:r>
            <a:r>
              <a:rPr lang="en-US" sz="1400" i="1" dirty="0">
                <a:solidFill>
                  <a:schemeClr val="bg1"/>
                </a:solidFill>
              </a:rPr>
              <a:t> bambino. Il bambino </a:t>
            </a:r>
            <a:r>
              <a:rPr lang="en-US" sz="1400" i="1" dirty="0" err="1">
                <a:solidFill>
                  <a:schemeClr val="bg1"/>
                </a:solidFill>
              </a:rPr>
              <a:t>che</a:t>
            </a:r>
            <a:r>
              <a:rPr lang="en-US" sz="1400" i="1" dirty="0">
                <a:solidFill>
                  <a:schemeClr val="bg1"/>
                </a:solidFill>
              </a:rPr>
              <a:t> </a:t>
            </a:r>
            <a:r>
              <a:rPr lang="en-US" sz="1400" i="1" dirty="0" err="1">
                <a:solidFill>
                  <a:schemeClr val="bg1"/>
                </a:solidFill>
              </a:rPr>
              <a:t>hanno</a:t>
            </a:r>
            <a:r>
              <a:rPr lang="en-US" sz="1400" i="1" dirty="0">
                <a:solidFill>
                  <a:schemeClr val="bg1"/>
                </a:solidFill>
              </a:rPr>
              <a:t> </a:t>
            </a:r>
            <a:r>
              <a:rPr lang="en-US" sz="1400" i="1" dirty="0" err="1">
                <a:solidFill>
                  <a:schemeClr val="bg1"/>
                </a:solidFill>
              </a:rPr>
              <a:t>tanto</a:t>
            </a:r>
            <a:r>
              <a:rPr lang="en-US" sz="1400" i="1" dirty="0">
                <a:solidFill>
                  <a:schemeClr val="bg1"/>
                </a:solidFill>
              </a:rPr>
              <a:t> </a:t>
            </a:r>
            <a:r>
              <a:rPr lang="en-US" sz="1400" i="1" dirty="0" err="1">
                <a:solidFill>
                  <a:schemeClr val="bg1"/>
                </a:solidFill>
              </a:rPr>
              <a:t>amato</a:t>
            </a:r>
            <a:r>
              <a:rPr lang="en-US" sz="1400" i="1" dirty="0">
                <a:solidFill>
                  <a:schemeClr val="bg1"/>
                </a:solidFill>
              </a:rPr>
              <a:t> e </a:t>
            </a:r>
            <a:r>
              <a:rPr lang="en-US" sz="1400" i="1" dirty="0" err="1">
                <a:solidFill>
                  <a:schemeClr val="bg1"/>
                </a:solidFill>
              </a:rPr>
              <a:t>continueranno</a:t>
            </a:r>
            <a:r>
              <a:rPr lang="en-US" sz="1400" i="1" dirty="0">
                <a:solidFill>
                  <a:schemeClr val="bg1"/>
                </a:solidFill>
              </a:rPr>
              <a:t> ad </a:t>
            </a:r>
            <a:r>
              <a:rPr lang="en-US" sz="1400" i="1" dirty="0" err="1">
                <a:solidFill>
                  <a:schemeClr val="bg1"/>
                </a:solidFill>
              </a:rPr>
              <a:t>amare</a:t>
            </a:r>
            <a:r>
              <a:rPr lang="en-US" sz="1400" i="1" dirty="0">
                <a:solidFill>
                  <a:schemeClr val="bg1"/>
                </a:solidFill>
              </a:rPr>
              <a:t>. Che </a:t>
            </a:r>
            <a:r>
              <a:rPr lang="en-US" sz="1400" i="1" dirty="0" err="1">
                <a:solidFill>
                  <a:schemeClr val="bg1"/>
                </a:solidFill>
              </a:rPr>
              <a:t>vivrà</a:t>
            </a:r>
            <a:r>
              <a:rPr lang="en-US" sz="1400" i="1" dirty="0">
                <a:solidFill>
                  <a:schemeClr val="bg1"/>
                </a:solidFill>
              </a:rPr>
              <a:t> </a:t>
            </a:r>
            <a:r>
              <a:rPr lang="en-US" sz="1400" i="1" dirty="0" err="1">
                <a:solidFill>
                  <a:schemeClr val="bg1"/>
                </a:solidFill>
              </a:rPr>
              <a:t>nel</a:t>
            </a:r>
            <a:r>
              <a:rPr lang="en-US" sz="1400" i="1" dirty="0">
                <a:solidFill>
                  <a:schemeClr val="bg1"/>
                </a:solidFill>
              </a:rPr>
              <a:t> </a:t>
            </a:r>
            <a:r>
              <a:rPr lang="en-US" sz="1400" i="1" dirty="0" err="1">
                <a:solidFill>
                  <a:schemeClr val="bg1"/>
                </a:solidFill>
              </a:rPr>
              <a:t>loro</a:t>
            </a:r>
            <a:r>
              <a:rPr lang="en-US" sz="1400" i="1" dirty="0">
                <a:solidFill>
                  <a:schemeClr val="bg1"/>
                </a:solidFill>
              </a:rPr>
              <a:t> </a:t>
            </a:r>
            <a:r>
              <a:rPr lang="en-US" sz="1400" i="1" dirty="0" err="1">
                <a:solidFill>
                  <a:schemeClr val="bg1"/>
                </a:solidFill>
              </a:rPr>
              <a:t>cuore</a:t>
            </a:r>
            <a:r>
              <a:rPr lang="en-US" sz="1400" i="1" dirty="0">
                <a:solidFill>
                  <a:schemeClr val="bg1"/>
                </a:solidFill>
              </a:rPr>
              <a:t> per </a:t>
            </a:r>
            <a:r>
              <a:rPr lang="en-US" sz="1400" i="1" dirty="0" err="1">
                <a:solidFill>
                  <a:schemeClr val="bg1"/>
                </a:solidFill>
              </a:rPr>
              <a:t>sempre</a:t>
            </a:r>
            <a:r>
              <a:rPr lang="en-US" sz="1400" i="1" dirty="0">
                <a:solidFill>
                  <a:schemeClr val="bg1"/>
                </a:solidFill>
              </a:rPr>
              <a:t>. Non un </a:t>
            </a:r>
            <a:r>
              <a:rPr lang="en-US" sz="1400" i="1" dirty="0" err="1">
                <a:solidFill>
                  <a:schemeClr val="bg1"/>
                </a:solidFill>
              </a:rPr>
              <a:t>mostro</a:t>
            </a:r>
            <a:r>
              <a:rPr lang="en-US" sz="1400" i="1" dirty="0">
                <a:solidFill>
                  <a:schemeClr val="bg1"/>
                </a:solidFill>
              </a:rPr>
              <a:t>. Non </a:t>
            </a:r>
            <a:r>
              <a:rPr lang="en-US" sz="1400" i="1" dirty="0" err="1">
                <a:solidFill>
                  <a:schemeClr val="bg1"/>
                </a:solidFill>
              </a:rPr>
              <a:t>quel</a:t>
            </a:r>
            <a:r>
              <a:rPr lang="en-US" sz="1400" i="1" dirty="0">
                <a:solidFill>
                  <a:schemeClr val="bg1"/>
                </a:solidFill>
              </a:rPr>
              <a:t> </a:t>
            </a:r>
            <a:r>
              <a:rPr lang="en-US" sz="1400" i="1" dirty="0" err="1">
                <a:solidFill>
                  <a:schemeClr val="bg1"/>
                </a:solidFill>
              </a:rPr>
              <a:t>mostro</a:t>
            </a:r>
            <a:r>
              <a:rPr lang="en-US" sz="1400" i="1" dirty="0">
                <a:solidFill>
                  <a:schemeClr val="bg1"/>
                </a:solidFill>
              </a:rPr>
              <a:t> </a:t>
            </a:r>
            <a:r>
              <a:rPr lang="en-US" sz="1400" i="1" dirty="0" err="1">
                <a:solidFill>
                  <a:schemeClr val="bg1"/>
                </a:solidFill>
              </a:rPr>
              <a:t>che</a:t>
            </a:r>
            <a:r>
              <a:rPr lang="en-US" sz="1400" i="1" dirty="0">
                <a:solidFill>
                  <a:schemeClr val="bg1"/>
                </a:solidFill>
              </a:rPr>
              <a:t> </a:t>
            </a:r>
            <a:r>
              <a:rPr lang="en-US" sz="1400" i="1" dirty="0" err="1">
                <a:solidFill>
                  <a:schemeClr val="bg1"/>
                </a:solidFill>
              </a:rPr>
              <a:t>potrebbe</a:t>
            </a:r>
            <a:r>
              <a:rPr lang="en-US" sz="1400" i="1" dirty="0">
                <a:solidFill>
                  <a:schemeClr val="bg1"/>
                </a:solidFill>
              </a:rPr>
              <a:t> </a:t>
            </a:r>
            <a:r>
              <a:rPr lang="en-US" sz="1400" i="1" dirty="0" err="1">
                <a:solidFill>
                  <a:schemeClr val="bg1"/>
                </a:solidFill>
              </a:rPr>
              <a:t>diventare</a:t>
            </a:r>
            <a:r>
              <a:rPr lang="en-US" sz="1400" i="1" dirty="0">
                <a:solidFill>
                  <a:schemeClr val="bg1"/>
                </a:solidFill>
              </a:rPr>
              <a:t> un </a:t>
            </a:r>
            <a:r>
              <a:rPr lang="en-US" sz="1400" i="1" dirty="0" err="1">
                <a:solidFill>
                  <a:schemeClr val="bg1"/>
                </a:solidFill>
              </a:rPr>
              <a:t>giorno</a:t>
            </a:r>
            <a:r>
              <a:rPr lang="en-US" sz="1400" i="1" dirty="0">
                <a:solidFill>
                  <a:schemeClr val="bg1"/>
                </a:solidFill>
              </a:rPr>
              <a:t>, </a:t>
            </a:r>
            <a:r>
              <a:rPr lang="en-US" sz="1400" i="1" dirty="0" err="1">
                <a:solidFill>
                  <a:schemeClr val="bg1"/>
                </a:solidFill>
              </a:rPr>
              <a:t>cercando</a:t>
            </a:r>
            <a:r>
              <a:rPr lang="en-US" sz="1400" i="1" dirty="0">
                <a:solidFill>
                  <a:schemeClr val="bg1"/>
                </a:solidFill>
              </a:rPr>
              <a:t> </a:t>
            </a:r>
            <a:r>
              <a:rPr lang="en-US" sz="1400" i="1" dirty="0" err="1">
                <a:solidFill>
                  <a:schemeClr val="bg1"/>
                </a:solidFill>
              </a:rPr>
              <a:t>invano</a:t>
            </a:r>
            <a:r>
              <a:rPr lang="en-US" sz="1400" i="1" dirty="0">
                <a:solidFill>
                  <a:schemeClr val="bg1"/>
                </a:solidFill>
              </a:rPr>
              <a:t> di </a:t>
            </a:r>
            <a:r>
              <a:rPr lang="en-US" sz="1400" i="1" dirty="0" err="1">
                <a:solidFill>
                  <a:schemeClr val="bg1"/>
                </a:solidFill>
              </a:rPr>
              <a:t>dimenticarlo</a:t>
            </a:r>
            <a:r>
              <a:rPr lang="en-US" sz="1400" i="1" dirty="0">
                <a:solidFill>
                  <a:schemeClr val="bg1"/>
                </a:solidFill>
              </a:rPr>
              <a:t>.</a:t>
            </a:r>
            <a:r>
              <a:rPr lang="it-IT" sz="1400" i="1" dirty="0">
                <a:solidFill>
                  <a:schemeClr val="bg1"/>
                </a:solidFill>
              </a:rPr>
              <a:t>”</a:t>
            </a:r>
            <a:endParaRPr lang="en-US" sz="1400" i="1" dirty="0">
              <a:solidFill>
                <a:schemeClr val="bg1"/>
              </a:solidFill>
            </a:endParaRPr>
          </a:p>
        </p:txBody>
      </p:sp>
      <p:cxnSp>
        <p:nvCxnSpPr>
          <p:cNvPr id="37"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magine 5">
            <a:extLst>
              <a:ext uri="{FF2B5EF4-FFF2-40B4-BE49-F238E27FC236}">
                <a16:creationId xmlns:a16="http://schemas.microsoft.com/office/drawing/2014/main" id="{52EB69B4-7100-90D4-41F4-EA103FBCE1E4}"/>
              </a:ext>
            </a:extLst>
          </p:cNvPr>
          <p:cNvPicPr>
            <a:picLocks noChangeAspect="1"/>
          </p:cNvPicPr>
          <p:nvPr/>
        </p:nvPicPr>
        <p:blipFill rotWithShape="1">
          <a:blip r:embed="rId2">
            <a:extLst>
              <a:ext uri="{28A0092B-C50C-407E-A947-70E740481C1C}">
                <a14:useLocalDpi xmlns:a14="http://schemas.microsoft.com/office/drawing/2010/main" val="0"/>
              </a:ext>
            </a:extLst>
          </a:blip>
          <a:srcRect r="-1" b="15886"/>
          <a:stretch/>
        </p:blipFill>
        <p:spPr>
          <a:xfrm>
            <a:off x="6525453" y="10"/>
            <a:ext cx="5666547" cy="6857990"/>
          </a:xfrm>
          <a:prstGeom prst="rect">
            <a:avLst/>
          </a:prstGeom>
        </p:spPr>
      </p:pic>
    </p:spTree>
    <p:extLst>
      <p:ext uri="{BB962C8B-B14F-4D97-AF65-F5344CB8AC3E}">
        <p14:creationId xmlns:p14="http://schemas.microsoft.com/office/powerpoint/2010/main" val="364874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6">
            <a:extLst>
              <a:ext uri="{FF2B5EF4-FFF2-40B4-BE49-F238E27FC236}">
                <a16:creationId xmlns:a16="http://schemas.microsoft.com/office/drawing/2014/main" id="{D46CB736-1A26-D5E5-7078-2EE88C27D778}"/>
              </a:ext>
            </a:extLst>
          </p:cNvPr>
          <p:cNvPicPr>
            <a:picLocks noChangeAspect="1"/>
          </p:cNvPicPr>
          <p:nvPr/>
        </p:nvPicPr>
        <p:blipFill rotWithShape="1">
          <a:blip r:embed="rId2">
            <a:extLst>
              <a:ext uri="{28A0092B-C50C-407E-A947-70E740481C1C}">
                <a14:useLocalDpi xmlns:a14="http://schemas.microsoft.com/office/drawing/2010/main" val="0"/>
              </a:ext>
            </a:extLst>
          </a:blip>
          <a:srcRect t="21835" b="21915"/>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7F2DCCC9-0BC6-5935-1331-FA862AD439FF}"/>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it-IT" sz="3600" dirty="0"/>
              <a:t>Il tocco</a:t>
            </a:r>
            <a:endParaRPr lang="en-US" sz="3600" dirty="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96EF5A26-0D92-1BFA-C37F-F03555E5C953}"/>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a:lnSpc>
                <a:spcPct val="90000"/>
              </a:lnSpc>
              <a:spcAft>
                <a:spcPts val="600"/>
              </a:spcAft>
            </a:pPr>
            <a:r>
              <a:rPr lang="en-US" i="1" dirty="0"/>
              <a:t>“Se </a:t>
            </a:r>
            <a:r>
              <a:rPr lang="en-US" i="1" dirty="0" err="1"/>
              <a:t>posso</a:t>
            </a:r>
            <a:r>
              <a:rPr lang="en-US" i="1" dirty="0"/>
              <a:t>, se </a:t>
            </a:r>
            <a:r>
              <a:rPr lang="en-US" i="1" dirty="0" err="1"/>
              <a:t>sono</a:t>
            </a:r>
            <a:r>
              <a:rPr lang="en-US" i="1" dirty="0"/>
              <a:t> </a:t>
            </a:r>
            <a:r>
              <a:rPr lang="en-US" i="1" dirty="0" err="1"/>
              <a:t>d’accordo</a:t>
            </a:r>
            <a:r>
              <a:rPr lang="en-US" i="1" dirty="0"/>
              <a:t>, </a:t>
            </a:r>
            <a:r>
              <a:rPr lang="en-US" i="1" dirty="0" err="1"/>
              <a:t>avvicino</a:t>
            </a:r>
            <a:r>
              <a:rPr lang="en-US" i="1" dirty="0"/>
              <a:t> le </a:t>
            </a:r>
            <a:r>
              <a:rPr lang="en-US" i="1" dirty="0" err="1"/>
              <a:t>mani</a:t>
            </a:r>
            <a:r>
              <a:rPr lang="en-US" i="1" dirty="0"/>
              <a:t> del padre al </a:t>
            </a:r>
            <a:r>
              <a:rPr lang="en-US" i="1" dirty="0" err="1"/>
              <a:t>grembo</a:t>
            </a:r>
            <a:r>
              <a:rPr lang="en-US" i="1" dirty="0"/>
              <a:t> </a:t>
            </a:r>
            <a:r>
              <a:rPr lang="en-US" i="1" dirty="0" err="1"/>
              <a:t>della</a:t>
            </a:r>
            <a:r>
              <a:rPr lang="en-US" i="1" dirty="0"/>
              <a:t> </a:t>
            </a:r>
            <a:r>
              <a:rPr lang="en-US" i="1" dirty="0" err="1"/>
              <a:t>madre</a:t>
            </a:r>
            <a:r>
              <a:rPr lang="en-US" i="1" dirty="0"/>
              <a:t>, come mi </a:t>
            </a:r>
            <a:r>
              <a:rPr lang="en-US" i="1" dirty="0" err="1"/>
              <a:t>hanno</a:t>
            </a:r>
            <a:r>
              <a:rPr lang="en-US" i="1" dirty="0"/>
              <a:t> </a:t>
            </a:r>
            <a:r>
              <a:rPr lang="en-US" i="1" dirty="0" err="1"/>
              <a:t>insegnato</a:t>
            </a:r>
            <a:r>
              <a:rPr lang="en-US" i="1" dirty="0"/>
              <a:t> a fare in </a:t>
            </a:r>
            <a:r>
              <a:rPr lang="en-US" i="1" dirty="0" err="1"/>
              <a:t>haptonomia</a:t>
            </a:r>
            <a:r>
              <a:rPr lang="en-US" i="1" dirty="0"/>
              <a:t>. In </a:t>
            </a:r>
            <a:r>
              <a:rPr lang="en-US" i="1" dirty="0" err="1"/>
              <a:t>profondità</a:t>
            </a:r>
            <a:r>
              <a:rPr lang="en-US" i="1" dirty="0"/>
              <a:t>, con affetto </a:t>
            </a:r>
            <a:r>
              <a:rPr lang="en-US" i="1" dirty="0" err="1"/>
              <a:t>infinito</a:t>
            </a:r>
            <a:r>
              <a:rPr lang="en-US" i="1" dirty="0"/>
              <a:t>.”</a:t>
            </a:r>
          </a:p>
        </p:txBody>
      </p:sp>
    </p:spTree>
    <p:extLst>
      <p:ext uri="{BB962C8B-B14F-4D97-AF65-F5344CB8AC3E}">
        <p14:creationId xmlns:p14="http://schemas.microsoft.com/office/powerpoint/2010/main" val="205729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p:txBody>
          <a:bodyPr/>
          <a:lstStyle/>
          <a:p>
            <a:pPr eaLnBrk="1" hangingPunct="1">
              <a:defRPr/>
            </a:pPr>
            <a:r>
              <a:rPr lang="it-IT" dirty="0" err="1">
                <a:solidFill>
                  <a:schemeClr val="accent2">
                    <a:lumMod val="60000"/>
                    <a:lumOff val="40000"/>
                  </a:schemeClr>
                </a:solidFill>
              </a:rPr>
              <a:t>Frans</a:t>
            </a:r>
            <a:r>
              <a:rPr lang="it-IT" dirty="0">
                <a:solidFill>
                  <a:schemeClr val="accent2">
                    <a:lumMod val="60000"/>
                    <a:lumOff val="40000"/>
                  </a:schemeClr>
                </a:solidFill>
              </a:rPr>
              <a:t> </a:t>
            </a:r>
            <a:r>
              <a:rPr lang="it-IT" dirty="0" err="1">
                <a:solidFill>
                  <a:schemeClr val="accent2">
                    <a:lumMod val="60000"/>
                    <a:lumOff val="40000"/>
                  </a:schemeClr>
                </a:solidFill>
              </a:rPr>
              <a:t>Veldman</a:t>
            </a:r>
            <a:r>
              <a:rPr lang="it-IT" dirty="0">
                <a:solidFill>
                  <a:schemeClr val="accent2">
                    <a:lumMod val="60000"/>
                    <a:lumOff val="40000"/>
                  </a:schemeClr>
                </a:solidFill>
              </a:rPr>
              <a:t> -1945</a:t>
            </a:r>
          </a:p>
        </p:txBody>
      </p:sp>
      <p:pic>
        <p:nvPicPr>
          <p:cNvPr id="18435" name="Picture 6" descr="ANd9GcR0mGkRtFn_whHfrmeR8SW0S_f-8zs7jMbXjTa2CsWcdDkDR5aM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1719263"/>
            <a:ext cx="26955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ANd9GcTpyCzfcT29nss358GSiyNGoZQoERBA1XhApunGR3xFJJHSI_2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4" y="1719263"/>
            <a:ext cx="29051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9"/>
          <p:cNvSpPr txBox="1">
            <a:spLocks noChangeArrowheads="1"/>
          </p:cNvSpPr>
          <p:nvPr/>
        </p:nvSpPr>
        <p:spPr bwMode="auto">
          <a:xfrm>
            <a:off x="1847851" y="5949950"/>
            <a:ext cx="820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it-IT" sz="2400"/>
              <a:t>Studia l’affettività espressa attraverso il contatto tattile</a:t>
            </a:r>
          </a:p>
        </p:txBody>
      </p:sp>
    </p:spTree>
    <p:extLst>
      <p:ext uri="{BB962C8B-B14F-4D97-AF65-F5344CB8AC3E}">
        <p14:creationId xmlns:p14="http://schemas.microsoft.com/office/powerpoint/2010/main" val="188300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5846537-5EED-D498-2638-54790E18EDE5}"/>
              </a:ext>
            </a:extLst>
          </p:cNvPr>
          <p:cNvPicPr>
            <a:picLocks noChangeAspect="1"/>
          </p:cNvPicPr>
          <p:nvPr/>
        </p:nvPicPr>
        <p:blipFill rotWithShape="1">
          <a:blip r:embed="rId3">
            <a:extLst>
              <a:ext uri="{28A0092B-C50C-407E-A947-70E740481C1C}">
                <a14:useLocalDpi xmlns:a14="http://schemas.microsoft.com/office/drawing/2010/main" val="0"/>
              </a:ext>
            </a:extLst>
          </a:blip>
          <a:srcRect t="16562" b="41251"/>
          <a:stretch/>
        </p:blipFill>
        <p:spPr>
          <a:xfrm>
            <a:off x="-1" y="10"/>
            <a:ext cx="12192000" cy="6857990"/>
          </a:xfrm>
          <a:prstGeom prst="rect">
            <a:avLst/>
          </a:prstGeom>
        </p:spPr>
      </p:pic>
      <p:sp>
        <p:nvSpPr>
          <p:cNvPr id="1454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45410" name="Rectangle 2"/>
          <p:cNvSpPr>
            <a:spLocks noGrp="1" noChangeArrowheads="1"/>
          </p:cNvSpPr>
          <p:nvPr>
            <p:ph type="title"/>
          </p:nvPr>
        </p:nvSpPr>
        <p:spPr>
          <a:xfrm>
            <a:off x="709448" y="1913950"/>
            <a:ext cx="4204137" cy="1342754"/>
          </a:xfrm>
        </p:spPr>
        <p:txBody>
          <a:bodyPr>
            <a:normAutofit/>
          </a:bodyPr>
          <a:lstStyle/>
          <a:p>
            <a:pPr algn="ctr">
              <a:defRPr/>
            </a:pPr>
            <a:r>
              <a:rPr lang="it-IT" sz="3600"/>
              <a:t>Approccio globale</a:t>
            </a:r>
          </a:p>
        </p:txBody>
      </p:sp>
      <p:cxnSp>
        <p:nvCxnSpPr>
          <p:cNvPr id="145418" name="Straight Connector 1454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45411" name="Rectangle 3"/>
          <p:cNvSpPr>
            <a:spLocks noGrp="1" noChangeArrowheads="1"/>
          </p:cNvSpPr>
          <p:nvPr>
            <p:ph idx="1"/>
          </p:nvPr>
        </p:nvSpPr>
        <p:spPr>
          <a:xfrm>
            <a:off x="525516" y="3417573"/>
            <a:ext cx="4593021" cy="2619839"/>
          </a:xfrm>
        </p:spPr>
        <p:txBody>
          <a:bodyPr anchor="ctr">
            <a:normAutofit fontScale="92500" lnSpcReduction="10000"/>
          </a:bodyPr>
          <a:lstStyle/>
          <a:p>
            <a:pPr eaLnBrk="1" hangingPunct="1">
              <a:defRPr/>
            </a:pPr>
            <a:r>
              <a:rPr lang="it-IT" sz="1700" dirty="0"/>
              <a:t>L’</a:t>
            </a:r>
            <a:r>
              <a:rPr lang="it-IT" sz="1700" dirty="0" err="1"/>
              <a:t>haptonomia</a:t>
            </a:r>
            <a:r>
              <a:rPr lang="it-IT" sz="1700" dirty="0"/>
              <a:t> è un approccio globale all’essere umano in tutte le fasi della sua vita. </a:t>
            </a:r>
          </a:p>
          <a:p>
            <a:pPr eaLnBrk="1" hangingPunct="1">
              <a:defRPr/>
            </a:pPr>
            <a:r>
              <a:rPr lang="it-IT" sz="1700" dirty="0"/>
              <a:t>Si tratta di un approccio che arricchisce tutti gli operatori sanitari nell’esercizio del proprio lavoro per la qualità del contatto umano che offre con il paziente, favorendo uno stato di sicurezza di base nella persona, sia che essa sia infelice, sia malata, sia morente o non ancora nata. </a:t>
            </a:r>
          </a:p>
          <a:p>
            <a:pPr eaLnBrk="1" hangingPunct="1">
              <a:defRPr/>
            </a:pPr>
            <a:r>
              <a:rPr lang="it-IT" sz="1700" dirty="0"/>
              <a:t>L’</a:t>
            </a:r>
            <a:r>
              <a:rPr lang="it-IT" sz="1700" dirty="0" err="1"/>
              <a:t>haptonomia</a:t>
            </a:r>
            <a:r>
              <a:rPr lang="it-IT" sz="1700" dirty="0"/>
              <a:t> perinatale si rivolge alla coppia genitoriale, sia nella </a:t>
            </a:r>
            <a:r>
              <a:rPr lang="it-IT" sz="1700" dirty="0" err="1"/>
              <a:t>fisiolagia</a:t>
            </a:r>
            <a:r>
              <a:rPr lang="it-IT" sz="1700" dirty="0"/>
              <a:t>, sia in tutti i casi di difficoltà</a:t>
            </a:r>
          </a:p>
        </p:txBody>
      </p:sp>
    </p:spTree>
    <p:extLst>
      <p:ext uri="{BB962C8B-B14F-4D97-AF65-F5344CB8AC3E}">
        <p14:creationId xmlns:p14="http://schemas.microsoft.com/office/powerpoint/2010/main" val="692321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55320" y="365125"/>
            <a:ext cx="5120114" cy="1692794"/>
          </a:xfrm>
        </p:spPr>
        <p:txBody>
          <a:bodyPr>
            <a:normAutofit/>
          </a:bodyPr>
          <a:lstStyle/>
          <a:p>
            <a:pPr>
              <a:defRPr/>
            </a:pPr>
            <a:r>
              <a:rPr lang="it-IT" dirty="0"/>
              <a:t>“Conferma affettiva”</a:t>
            </a:r>
          </a:p>
        </p:txBody>
      </p:sp>
      <p:cxnSp>
        <p:nvCxnSpPr>
          <p:cNvPr id="149512" name="Straight Arrow Connector 1495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9507" name="Rectangle 3"/>
          <p:cNvSpPr>
            <a:spLocks noGrp="1" noChangeArrowheads="1"/>
          </p:cNvSpPr>
          <p:nvPr>
            <p:ph idx="1"/>
          </p:nvPr>
        </p:nvSpPr>
        <p:spPr>
          <a:xfrm>
            <a:off x="655321" y="2575034"/>
            <a:ext cx="5120113" cy="3462228"/>
          </a:xfrm>
        </p:spPr>
        <p:txBody>
          <a:bodyPr>
            <a:normAutofit/>
          </a:bodyPr>
          <a:lstStyle/>
          <a:p>
            <a:pPr eaLnBrk="1" hangingPunct="1">
              <a:lnSpc>
                <a:spcPct val="80000"/>
              </a:lnSpc>
              <a:defRPr/>
            </a:pPr>
            <a:r>
              <a:rPr lang="it-IT" sz="1800" dirty="0"/>
              <a:t>L’osservazione fondamentale emersa dalle ricerche di Veldman è che la “conferma affettiva” è indispensabile per il pieno sviluppo del potenziale dell'essere umano, fin dal suo concepimento.  </a:t>
            </a:r>
          </a:p>
          <a:p>
            <a:pPr eaLnBrk="1" hangingPunct="1">
              <a:lnSpc>
                <a:spcPct val="80000"/>
              </a:lnSpc>
              <a:defRPr/>
            </a:pPr>
            <a:r>
              <a:rPr lang="it-IT" sz="1800" dirty="0"/>
              <a:t>Il nascituro che può sperimentare il contatto amorevole a partire del grembo materno riceve un piacere e una conferma di sé che contribuiscono alla costruzione della sua </a:t>
            </a:r>
            <a:r>
              <a:rPr lang="it-IT" sz="1800" b="1" dirty="0"/>
              <a:t>sicurezza affettiva ed emotiva</a:t>
            </a:r>
            <a:r>
              <a:rPr lang="it-IT" sz="1800" dirty="0"/>
              <a:t>, che in seguito lo aiuterà ad affrontare le sfide della vita e a assaporarne la ricchezza.</a:t>
            </a:r>
          </a:p>
          <a:p>
            <a:pPr eaLnBrk="1" hangingPunct="1">
              <a:lnSpc>
                <a:spcPct val="80000"/>
              </a:lnSpc>
              <a:defRPr/>
            </a:pPr>
            <a:r>
              <a:rPr lang="it-IT" sz="1800" b="1" dirty="0"/>
              <a:t>Attaccamento precoce</a:t>
            </a:r>
            <a:endParaRPr lang="it-IT" sz="1800" dirty="0"/>
          </a:p>
        </p:txBody>
      </p:sp>
      <p:pic>
        <p:nvPicPr>
          <p:cNvPr id="2" name="Immagine 2">
            <a:extLst>
              <a:ext uri="{FF2B5EF4-FFF2-40B4-BE49-F238E27FC236}">
                <a16:creationId xmlns:a16="http://schemas.microsoft.com/office/drawing/2014/main" id="{C25473D1-D3AE-0692-8258-5B5500BB28CC}"/>
              </a:ext>
            </a:extLst>
          </p:cNvPr>
          <p:cNvPicPr>
            <a:picLocks noChangeAspect="1"/>
          </p:cNvPicPr>
          <p:nvPr/>
        </p:nvPicPr>
        <p:blipFill rotWithShape="1">
          <a:blip r:embed="rId3">
            <a:extLst>
              <a:ext uri="{28A0092B-C50C-407E-A947-70E740481C1C}">
                <a14:useLocalDpi xmlns:a14="http://schemas.microsoft.com/office/drawing/2010/main" val="0"/>
              </a:ext>
            </a:extLst>
          </a:blip>
          <a:srcRect l="15683" r="1527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52923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a:extLst>
              <a:ext uri="{FF2B5EF4-FFF2-40B4-BE49-F238E27FC236}">
                <a16:creationId xmlns:a16="http://schemas.microsoft.com/office/drawing/2014/main" id="{140E499B-69F0-33CA-511B-38F9D5501B78}"/>
              </a:ext>
            </a:extLst>
          </p:cNvPr>
          <p:cNvSpPr>
            <a:spLocks noGrp="1"/>
          </p:cNvSpPr>
          <p:nvPr>
            <p:ph type="title"/>
          </p:nvPr>
        </p:nvSpPr>
        <p:spPr>
          <a:xfrm>
            <a:off x="838200" y="448721"/>
            <a:ext cx="4707671" cy="1225650"/>
          </a:xfrm>
        </p:spPr>
        <p:txBody>
          <a:bodyPr anchor="b">
            <a:normAutofit/>
          </a:bodyPr>
          <a:lstStyle/>
          <a:p>
            <a:r>
              <a:rPr lang="it-IT" sz="3800">
                <a:solidFill>
                  <a:schemeClr val="bg1"/>
                </a:solidFill>
              </a:rPr>
              <a:t>1,0 esco dalla stanza</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28756227-5AB4-18F3-E975-4CD38D7152E4}"/>
              </a:ext>
            </a:extLst>
          </p:cNvPr>
          <p:cNvSpPr>
            <a:spLocks noGrp="1"/>
          </p:cNvSpPr>
          <p:nvPr>
            <p:ph idx="1"/>
          </p:nvPr>
        </p:nvSpPr>
        <p:spPr>
          <a:xfrm>
            <a:off x="897769" y="1909192"/>
            <a:ext cx="4586513" cy="3647710"/>
          </a:xfrm>
        </p:spPr>
        <p:txBody>
          <a:bodyPr>
            <a:normAutofit/>
          </a:bodyPr>
          <a:lstStyle/>
          <a:p>
            <a:pPr marL="0" indent="0">
              <a:buNone/>
            </a:pPr>
            <a:r>
              <a:rPr lang="it-IT" sz="2000" i="1" dirty="0">
                <a:solidFill>
                  <a:schemeClr val="bg1"/>
                </a:solidFill>
              </a:rPr>
              <a:t>«A 200 metri sotto la superficie dell’acqua. Per riempire un po’ d’amore, quel terribile vuoto. Per salire di un metro e aprire uno squarcio alla luce. Li saluto. Li ringrazio, gli dico che sono disponibile ad accompagnarli, a seguirli se vorranno. So che anche io ne ho bisogno, di sapere come stanno, di non lascarli soli.</a:t>
            </a:r>
          </a:p>
          <a:p>
            <a:pPr marL="0" indent="0">
              <a:buNone/>
            </a:pPr>
            <a:r>
              <a:rPr lang="it-IT" sz="2000" i="1" dirty="0">
                <a:solidFill>
                  <a:schemeClr val="bg1"/>
                </a:solidFill>
              </a:rPr>
              <a:t>1, 0 esco dalla stanza.»</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magine 4">
            <a:extLst>
              <a:ext uri="{FF2B5EF4-FFF2-40B4-BE49-F238E27FC236}">
                <a16:creationId xmlns:a16="http://schemas.microsoft.com/office/drawing/2014/main" id="{79270CB1-3404-5FB9-5724-478B68312560}"/>
              </a:ext>
            </a:extLst>
          </p:cNvPr>
          <p:cNvPicPr>
            <a:picLocks noChangeAspect="1"/>
          </p:cNvPicPr>
          <p:nvPr/>
        </p:nvPicPr>
        <p:blipFill rotWithShape="1">
          <a:blip r:embed="rId2">
            <a:extLst>
              <a:ext uri="{28A0092B-C50C-407E-A947-70E740481C1C}">
                <a14:useLocalDpi xmlns:a14="http://schemas.microsoft.com/office/drawing/2010/main" val="0"/>
              </a:ext>
            </a:extLst>
          </a:blip>
          <a:srcRect t="13774" r="2" b="22688"/>
          <a:stretch/>
        </p:blipFill>
        <p:spPr>
          <a:xfrm>
            <a:off x="6525453" y="10"/>
            <a:ext cx="5666547" cy="6857990"/>
          </a:xfrm>
          <a:prstGeom prst="rect">
            <a:avLst/>
          </a:prstGeom>
        </p:spPr>
      </p:pic>
    </p:spTree>
    <p:extLst>
      <p:ext uri="{BB962C8B-B14F-4D97-AF65-F5344CB8AC3E}">
        <p14:creationId xmlns:p14="http://schemas.microsoft.com/office/powerpoint/2010/main" val="176708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a:extLst>
              <a:ext uri="{FF2B5EF4-FFF2-40B4-BE49-F238E27FC236}">
                <a16:creationId xmlns:a16="http://schemas.microsoft.com/office/drawing/2014/main" id="{688784F5-B45C-93B7-5397-5C1818200CF1}"/>
              </a:ext>
            </a:extLst>
          </p:cNvPr>
          <p:cNvSpPr>
            <a:spLocks noGrp="1"/>
          </p:cNvSpPr>
          <p:nvPr>
            <p:ph type="title"/>
          </p:nvPr>
        </p:nvSpPr>
        <p:spPr>
          <a:xfrm>
            <a:off x="838200" y="448721"/>
            <a:ext cx="4707671" cy="1225650"/>
          </a:xfrm>
        </p:spPr>
        <p:txBody>
          <a:bodyPr anchor="b">
            <a:normAutofit/>
          </a:bodyPr>
          <a:lstStyle/>
          <a:p>
            <a:r>
              <a:rPr lang="it-IT" sz="3800" dirty="0">
                <a:solidFill>
                  <a:schemeClr val="bg1"/>
                </a:solidFill>
              </a:rPr>
              <a:t>10,9,8….</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871EA1A0-26A7-E5AC-DA12-9049A2645E9C}"/>
              </a:ext>
            </a:extLst>
          </p:cNvPr>
          <p:cNvSpPr>
            <a:spLocks noGrp="1"/>
          </p:cNvSpPr>
          <p:nvPr>
            <p:ph idx="1"/>
          </p:nvPr>
        </p:nvSpPr>
        <p:spPr>
          <a:xfrm>
            <a:off x="897769" y="1909192"/>
            <a:ext cx="4586513" cy="3647710"/>
          </a:xfrm>
        </p:spPr>
        <p:txBody>
          <a:bodyPr>
            <a:normAutofit fontScale="85000" lnSpcReduction="20000"/>
          </a:bodyPr>
          <a:lstStyle/>
          <a:p>
            <a:pPr marL="0" indent="0">
              <a:buNone/>
            </a:pPr>
            <a:r>
              <a:rPr lang="it-IT" sz="1600" i="1" dirty="0">
                <a:solidFill>
                  <a:schemeClr val="bg1"/>
                </a:solidFill>
              </a:rPr>
              <a:t>“10, 9, 8 mi avvicino a quella stanza.</a:t>
            </a:r>
          </a:p>
          <a:p>
            <a:pPr marL="0" indent="0">
              <a:buNone/>
            </a:pPr>
            <a:r>
              <a:rPr lang="it-IT" sz="1600" i="1" dirty="0">
                <a:solidFill>
                  <a:schemeClr val="bg1"/>
                </a:solidFill>
              </a:rPr>
              <a:t>C’è una donna che ha appena partorito un bambino, morto.</a:t>
            </a:r>
          </a:p>
          <a:p>
            <a:pPr marL="0" indent="0">
              <a:buNone/>
            </a:pPr>
            <a:r>
              <a:rPr lang="it-IT" sz="1600" i="1" dirty="0">
                <a:solidFill>
                  <a:schemeClr val="bg1"/>
                </a:solidFill>
              </a:rPr>
              <a:t> Alla 22, 25, 28 , 30, 32, 34, 37,39, un giorno prima.</a:t>
            </a:r>
          </a:p>
          <a:p>
            <a:pPr marL="0" indent="0">
              <a:buNone/>
            </a:pPr>
            <a:r>
              <a:rPr lang="it-IT" sz="1600" i="1" dirty="0">
                <a:solidFill>
                  <a:schemeClr val="bg1"/>
                </a:solidFill>
              </a:rPr>
              <a:t>7, 6, 5 respiro.So per esperienza che bisogna respirare prima di entrare. Andare in apnea. </a:t>
            </a:r>
          </a:p>
          <a:p>
            <a:pPr marL="0" indent="0">
              <a:buNone/>
            </a:pPr>
            <a:r>
              <a:rPr lang="it-IT" sz="1600" i="1" dirty="0">
                <a:solidFill>
                  <a:schemeClr val="bg1"/>
                </a:solidFill>
              </a:rPr>
              <a:t>Si tratta di scivolare dentro l’acqua e affondare negli abissi di un dolore sordo, improvviso, inaspettato.</a:t>
            </a:r>
          </a:p>
          <a:p>
            <a:pPr marL="0" indent="0">
              <a:buNone/>
            </a:pPr>
            <a:r>
              <a:rPr lang="it-IT" sz="1600" i="1" dirty="0">
                <a:solidFill>
                  <a:schemeClr val="bg1"/>
                </a:solidFill>
              </a:rPr>
              <a:t>4, 3, 2 appoggio la mano sulla maniglia e apro, piano. Due passi ed eccoli lì.Mi avvicino.</a:t>
            </a:r>
          </a:p>
          <a:p>
            <a:pPr marL="0" indent="0">
              <a:buNone/>
            </a:pPr>
            <a:r>
              <a:rPr lang="it-IT" sz="1600" i="1" dirty="0">
                <a:solidFill>
                  <a:schemeClr val="bg1"/>
                </a:solidFill>
              </a:rPr>
              <a:t>A volte conosco quella madre, a volte no. </a:t>
            </a:r>
          </a:p>
          <a:p>
            <a:pPr marL="0" indent="0">
              <a:buNone/>
            </a:pPr>
            <a:r>
              <a:rPr lang="it-IT" sz="1600" i="1" dirty="0">
                <a:solidFill>
                  <a:schemeClr val="bg1"/>
                </a:solidFill>
              </a:rPr>
              <a:t>Ma di fronte a lei sono solo un’altra donna. </a:t>
            </a:r>
          </a:p>
          <a:p>
            <a:pPr marL="0" indent="0">
              <a:buNone/>
            </a:pPr>
            <a:r>
              <a:rPr lang="it-IT" sz="1600" i="1" dirty="0">
                <a:solidFill>
                  <a:schemeClr val="bg1"/>
                </a:solidFill>
              </a:rPr>
              <a:t>E tocco. Da sempre. Il braccio inerme e senza forze che posa sul letto. </a:t>
            </a:r>
          </a:p>
          <a:p>
            <a:pPr marL="0" indent="0">
              <a:buNone/>
            </a:pPr>
            <a:r>
              <a:rPr lang="it-IT" sz="1600" i="1" dirty="0">
                <a:solidFill>
                  <a:schemeClr val="bg1"/>
                </a:solidFill>
              </a:rPr>
              <a:t>E la guardo.In quel momento sono una femmina, che ancestralmente conosce quel dolore, una madre di altri figli non nati”.</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magine 4">
            <a:extLst>
              <a:ext uri="{FF2B5EF4-FFF2-40B4-BE49-F238E27FC236}">
                <a16:creationId xmlns:a16="http://schemas.microsoft.com/office/drawing/2014/main" id="{604E5FF3-61FB-FEA6-734A-4E6E5AFA23B3}"/>
              </a:ext>
            </a:extLst>
          </p:cNvPr>
          <p:cNvPicPr>
            <a:picLocks noChangeAspect="1"/>
          </p:cNvPicPr>
          <p:nvPr/>
        </p:nvPicPr>
        <p:blipFill rotWithShape="1">
          <a:blip r:embed="rId2">
            <a:extLst>
              <a:ext uri="{28A0092B-C50C-407E-A947-70E740481C1C}">
                <a14:useLocalDpi xmlns:a14="http://schemas.microsoft.com/office/drawing/2010/main" val="0"/>
              </a:ext>
            </a:extLst>
          </a:blip>
          <a:srcRect t="456" r="3" b="3"/>
          <a:stretch/>
        </p:blipFill>
        <p:spPr>
          <a:xfrm>
            <a:off x="6525453" y="10"/>
            <a:ext cx="5666547" cy="6857990"/>
          </a:xfrm>
          <a:prstGeom prst="rect">
            <a:avLst/>
          </a:prstGeom>
        </p:spPr>
      </p:pic>
    </p:spTree>
    <p:extLst>
      <p:ext uri="{BB962C8B-B14F-4D97-AF65-F5344CB8AC3E}">
        <p14:creationId xmlns:p14="http://schemas.microsoft.com/office/powerpoint/2010/main" val="1775786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067540-A276-45F2-9FC1-8C803199B00D}"/>
              </a:ext>
            </a:extLst>
          </p:cNvPr>
          <p:cNvSpPr>
            <a:spLocks noGrp="1"/>
          </p:cNvSpPr>
          <p:nvPr>
            <p:ph type="title"/>
          </p:nvPr>
        </p:nvSpPr>
        <p:spPr>
          <a:xfrm>
            <a:off x="655320" y="365125"/>
            <a:ext cx="5120114" cy="1692794"/>
          </a:xfrm>
        </p:spPr>
        <p:txBody>
          <a:bodyPr>
            <a:normAutofit/>
          </a:bodyPr>
          <a:lstStyle/>
          <a:p>
            <a:r>
              <a:rPr lang="it-IT" sz="3700"/>
              <a:t>Il contatto affettivo per l’elaborazione del lutto perinatale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FD9AE317-BAA1-6EB4-246D-040A7C434626}"/>
              </a:ext>
            </a:extLst>
          </p:cNvPr>
          <p:cNvSpPr>
            <a:spLocks noGrp="1"/>
          </p:cNvSpPr>
          <p:nvPr>
            <p:ph idx="1"/>
          </p:nvPr>
        </p:nvSpPr>
        <p:spPr>
          <a:xfrm>
            <a:off x="655321" y="2575034"/>
            <a:ext cx="5120113" cy="3462228"/>
          </a:xfrm>
        </p:spPr>
        <p:txBody>
          <a:bodyPr>
            <a:normAutofit/>
          </a:bodyPr>
          <a:lstStyle/>
          <a:p>
            <a:r>
              <a:rPr lang="it-IT" sz="1300"/>
              <a:t>Il lutto perinatale è un evento bio-psico-affettivo- sociale.</a:t>
            </a:r>
          </a:p>
          <a:p>
            <a:r>
              <a:rPr lang="it-IT" sz="1300"/>
              <a:t>Va affrontato in tutte queste dimensione, compresa quella corporea.</a:t>
            </a:r>
          </a:p>
          <a:p>
            <a:r>
              <a:rPr lang="it-IT" sz="1300"/>
              <a:t>Il contatto affettivo tra madre, padre e il grembo materno consente di integrare, elaborare, dare e ricevere amore laddove è rimasto quel vuoto lasciato da quel figlio, in qualunque epoca gestazionale.</a:t>
            </a:r>
          </a:p>
          <a:p>
            <a:r>
              <a:rPr lang="it-IT" sz="1300"/>
              <a:t>Consente al padre di poter avere un ruolo attivo verso la propria partner, uscendo dalla situazione di impotenza percepita</a:t>
            </a:r>
          </a:p>
          <a:p>
            <a:r>
              <a:rPr lang="it-IT" sz="1300"/>
              <a:t>Alla madre dona la possibilità di toccare di nuovo la pancia, condividendone l’esperienza con il compagno</a:t>
            </a:r>
          </a:p>
          <a:p>
            <a:r>
              <a:rPr lang="it-IT" sz="1300"/>
              <a:t>Dona una possibilità profonda di connessione e di intimità ai genitori di quel feto</a:t>
            </a:r>
          </a:p>
          <a:p>
            <a:r>
              <a:rPr lang="it-IT" sz="1300"/>
              <a:t>Pone le basi per poter affrontare (piano piano) una nuova gravidanza </a:t>
            </a:r>
          </a:p>
        </p:txBody>
      </p:sp>
      <p:pic>
        <p:nvPicPr>
          <p:cNvPr id="4" name="Immagine 4">
            <a:extLst>
              <a:ext uri="{FF2B5EF4-FFF2-40B4-BE49-F238E27FC236}">
                <a16:creationId xmlns:a16="http://schemas.microsoft.com/office/drawing/2014/main" id="{5781001B-4650-63D1-2DD0-79310071FB07}"/>
              </a:ext>
            </a:extLst>
          </p:cNvPr>
          <p:cNvPicPr>
            <a:picLocks noChangeAspect="1"/>
          </p:cNvPicPr>
          <p:nvPr/>
        </p:nvPicPr>
        <p:blipFill rotWithShape="1">
          <a:blip r:embed="rId2">
            <a:extLst>
              <a:ext uri="{28A0092B-C50C-407E-A947-70E740481C1C}">
                <a14:useLocalDpi xmlns:a14="http://schemas.microsoft.com/office/drawing/2010/main" val="0"/>
              </a:ext>
            </a:extLst>
          </a:blip>
          <a:srcRect r="8637" b="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55962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olo 1">
            <a:extLst>
              <a:ext uri="{FF2B5EF4-FFF2-40B4-BE49-F238E27FC236}">
                <a16:creationId xmlns:a16="http://schemas.microsoft.com/office/drawing/2014/main" id="{E40439EC-FAB1-5196-9B36-C49D18282800}"/>
              </a:ext>
            </a:extLst>
          </p:cNvPr>
          <p:cNvSpPr>
            <a:spLocks noGrp="1"/>
          </p:cNvSpPr>
          <p:nvPr>
            <p:ph type="title"/>
          </p:nvPr>
        </p:nvSpPr>
        <p:spPr>
          <a:xfrm>
            <a:off x="1295400" y="669925"/>
            <a:ext cx="4800600" cy="1325563"/>
          </a:xfrm>
        </p:spPr>
        <p:txBody>
          <a:bodyPr anchor="b">
            <a:normAutofit/>
          </a:bodyPr>
          <a:lstStyle/>
          <a:p>
            <a:r>
              <a:rPr lang="it-IT" sz="2800" dirty="0">
                <a:solidFill>
                  <a:schemeClr val="bg1"/>
                </a:solidFill>
              </a:rPr>
              <a:t>«Incontro i parenti. Sbigottiti, esterrefatti porgo loro le mie condoglianze.»</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11955611-B3BB-08F7-499E-8CBA24ED3087}"/>
              </a:ext>
            </a:extLst>
          </p:cNvPr>
          <p:cNvSpPr>
            <a:spLocks noGrp="1"/>
          </p:cNvSpPr>
          <p:nvPr>
            <p:ph idx="1"/>
          </p:nvPr>
        </p:nvSpPr>
        <p:spPr>
          <a:xfrm>
            <a:off x="1295400" y="2288833"/>
            <a:ext cx="4800600" cy="3711571"/>
          </a:xfrm>
        </p:spPr>
        <p:txBody>
          <a:bodyPr>
            <a:normAutofit/>
          </a:bodyPr>
          <a:lstStyle/>
          <a:p>
            <a:pPr marL="0" indent="0">
              <a:buNone/>
            </a:pPr>
            <a:r>
              <a:rPr lang="it-IT" sz="1700" i="1" dirty="0">
                <a:solidFill>
                  <a:schemeClr val="bg1"/>
                </a:solidFill>
              </a:rPr>
              <a:t>“E’ incredibile come fare questa semplice cosa li riporti alla realtà. Ecco, è questo quel che è successo, ho perso un nipote. E’ morto, anziché nato. E’ nato morto. Di questo si tratta. E’ per questo motivo che questa persona mi porge le condoglianze. Ci sarà un funerale, forse. Ecco, ho capito.Mi allontano, il mio lavoro per ora è finito.Respiro.Ma non basta. Ci metterò dei giorni per tornare in superficie e respirare aria.Li penserò, anche quando non li penserò. Il loro dolore è diventato anche un po’ il mio. Spero mi chiameranno. Spero che ciò che ho detto e ho fatto li aiuti. Spero che quel bambino trovi quell’abbraccio, almeno per un po’, prego che quei genitori trovino la forza.”</a:t>
            </a:r>
          </a:p>
        </p:txBody>
      </p:sp>
      <p:pic>
        <p:nvPicPr>
          <p:cNvPr id="4" name="Immagine 4">
            <a:extLst>
              <a:ext uri="{FF2B5EF4-FFF2-40B4-BE49-F238E27FC236}">
                <a16:creationId xmlns:a16="http://schemas.microsoft.com/office/drawing/2014/main" id="{87D473DF-D1F3-2EFD-43E1-89300C4C4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727" y="1153565"/>
            <a:ext cx="4562263" cy="4550857"/>
          </a:xfrm>
          <a:prstGeom prst="rect">
            <a:avLst/>
          </a:prstGeom>
        </p:spPr>
      </p:pic>
      <p:cxnSp>
        <p:nvCxnSpPr>
          <p:cNvPr id="13" name="Straight Connector 12">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337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a:extLst>
              <a:ext uri="{FF2B5EF4-FFF2-40B4-BE49-F238E27FC236}">
                <a16:creationId xmlns:a16="http://schemas.microsoft.com/office/drawing/2014/main" id="{72A16C25-6E4C-C136-B4F3-12476534ACEE}"/>
              </a:ext>
            </a:extLst>
          </p:cNvPr>
          <p:cNvPicPr>
            <a:picLocks noChangeAspect="1"/>
          </p:cNvPicPr>
          <p:nvPr/>
        </p:nvPicPr>
        <p:blipFill rotWithShape="1">
          <a:blip r:embed="rId2">
            <a:extLst>
              <a:ext uri="{28A0092B-C50C-407E-A947-70E740481C1C}">
                <a14:useLocalDpi xmlns:a14="http://schemas.microsoft.com/office/drawing/2010/main" val="0"/>
              </a:ext>
            </a:extLst>
          </a:blip>
          <a:srcRect t="9818" r="9090" b="18268"/>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BCF14F9-276A-B7F9-0EE0-9438C09F3A5D}"/>
              </a:ext>
            </a:extLst>
          </p:cNvPr>
          <p:cNvSpPr>
            <a:spLocks noGrp="1"/>
          </p:cNvSpPr>
          <p:nvPr>
            <p:ph type="title"/>
          </p:nvPr>
        </p:nvSpPr>
        <p:spPr>
          <a:xfrm>
            <a:off x="371094" y="1161288"/>
            <a:ext cx="3438144" cy="1124712"/>
          </a:xfrm>
        </p:spPr>
        <p:txBody>
          <a:bodyPr anchor="b">
            <a:normAutofit fontScale="90000"/>
          </a:bodyPr>
          <a:lstStyle/>
          <a:p>
            <a:r>
              <a:rPr lang="it-IT" sz="2800" dirty="0"/>
              <a:t>L’impatto sugli operatori attorno alla nascita</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6C86CE0-D714-EC89-2847-EEA6549E10FB}"/>
              </a:ext>
            </a:extLst>
          </p:cNvPr>
          <p:cNvSpPr>
            <a:spLocks noGrp="1"/>
          </p:cNvSpPr>
          <p:nvPr>
            <p:ph idx="1"/>
          </p:nvPr>
        </p:nvSpPr>
        <p:spPr>
          <a:xfrm>
            <a:off x="0" y="2499107"/>
            <a:ext cx="7381875" cy="3207258"/>
          </a:xfrm>
        </p:spPr>
        <p:txBody>
          <a:bodyPr anchor="t">
            <a:noAutofit/>
          </a:bodyPr>
          <a:lstStyle/>
          <a:p>
            <a:r>
              <a:rPr lang="it-IT" sz="1800" b="0" i="0" u="none" strike="noStrike" dirty="0">
                <a:effectLst/>
                <a:latin typeface="Libre Franklin" panose="020F0502020204030204" pitchFamily="34" charset="0"/>
              </a:rPr>
              <a:t>Pochi studi approfondiscono il rischio psicopatologico per gli operatori che affrontano la morte perinatale; prevalentemente si riscontrano sintomi psicosomatici, post-traumatici, ansiosi e depressivi, e un rischio di </a:t>
            </a:r>
            <a:r>
              <a:rPr lang="it-IT" sz="1800" b="0" i="0" u="sng" dirty="0" err="1">
                <a:effectLst/>
                <a:latin typeface="Libre Franklin" panose="020F0502020204030204" pitchFamily="34" charset="0"/>
                <a:hlinkClick r:id="rId3"/>
              </a:rPr>
              <a:t>burnout</a:t>
            </a:r>
            <a:r>
              <a:rPr lang="it-IT" sz="1800" b="0" i="0" u="none" strike="noStrike" dirty="0">
                <a:effectLst/>
                <a:latin typeface="Libre Franklin" panose="020F0502020204030204" pitchFamily="34" charset="0"/>
              </a:rPr>
              <a:t> che si declina come perdita di sensibilità, </a:t>
            </a:r>
            <a:r>
              <a:rPr lang="it-IT" sz="1800" b="0" i="0" u="none" strike="noStrike" dirty="0" err="1">
                <a:effectLst/>
                <a:latin typeface="Libre Franklin" panose="020F0502020204030204" pitchFamily="34" charset="0"/>
              </a:rPr>
              <a:t>depersonalizzazione</a:t>
            </a:r>
            <a:r>
              <a:rPr lang="it-IT" sz="1800" b="0" i="0" u="none" strike="noStrike" dirty="0">
                <a:effectLst/>
                <a:latin typeface="Libre Franklin" panose="020F0502020204030204" pitchFamily="34" charset="0"/>
              </a:rPr>
              <a:t>, irritabilità e aumento dell’assenteismo (Ben-Ezra, Palgi, Walker, </a:t>
            </a:r>
            <a:r>
              <a:rPr lang="it-IT" sz="1800" b="0" i="0" u="none" strike="noStrike" dirty="0" err="1">
                <a:effectLst/>
                <a:latin typeface="Libre Franklin" panose="020F0502020204030204" pitchFamily="34" charset="0"/>
              </a:rPr>
              <a:t>Many</a:t>
            </a:r>
            <a:r>
              <a:rPr lang="it-IT" sz="1800" b="0" i="0" u="none" strike="noStrike" dirty="0">
                <a:effectLst/>
                <a:latin typeface="Libre Franklin" panose="020F0502020204030204" pitchFamily="34" charset="0"/>
              </a:rPr>
              <a:t>, </a:t>
            </a:r>
            <a:r>
              <a:rPr lang="it-IT" sz="1800" b="0" i="0" u="none" strike="noStrike" dirty="0" err="1">
                <a:effectLst/>
                <a:latin typeface="Libre Franklin" panose="020F0502020204030204" pitchFamily="34" charset="0"/>
              </a:rPr>
              <a:t>Hamam-Raz</a:t>
            </a:r>
            <a:r>
              <a:rPr lang="it-IT" sz="1800" b="0" i="0" u="none" strike="noStrike" dirty="0">
                <a:effectLst/>
                <a:latin typeface="Libre Franklin" panose="020F0502020204030204" pitchFamily="34" charset="0"/>
              </a:rPr>
              <a:t>, 2014).</a:t>
            </a:r>
          </a:p>
          <a:p>
            <a:r>
              <a:rPr lang="it-IT" sz="1800" dirty="0">
                <a:latin typeface="Libre Franklin" pitchFamily="2" charset="77"/>
              </a:rPr>
              <a:t>La </a:t>
            </a:r>
            <a:r>
              <a:rPr lang="it-IT" sz="1800" b="0" i="0" u="none" strike="noStrike" dirty="0">
                <a:effectLst/>
                <a:latin typeface="Libre Franklin" pitchFamily="2" charset="77"/>
              </a:rPr>
              <a:t>capacità di gestire i vissuti dolorosi connessi alle perdite perinatali che avvengono in reparto senza sviluppare la sindrome di </a:t>
            </a:r>
            <a:r>
              <a:rPr lang="it-IT" sz="1800" b="0" i="0" u="none" strike="noStrike" dirty="0" err="1">
                <a:effectLst/>
                <a:latin typeface="Libre Franklin" pitchFamily="2" charset="77"/>
              </a:rPr>
              <a:t>burnout</a:t>
            </a:r>
            <a:r>
              <a:rPr lang="it-IT" sz="1800" b="0" i="0" u="none" strike="noStrike" dirty="0">
                <a:effectLst/>
                <a:latin typeface="Libre Franklin" pitchFamily="2" charset="77"/>
              </a:rPr>
              <a:t> è legata alla possibilità di avere spazi di condivisione delle proprie </a:t>
            </a:r>
            <a:r>
              <a:rPr lang="it-IT" sz="1800" b="0" i="0" u="sng" dirty="0">
                <a:effectLst/>
                <a:latin typeface="Libre Franklin" pitchFamily="2" charset="77"/>
                <a:hlinkClick r:id="rId4">
                  <a:extLst>
                    <a:ext uri="{A12FA001-AC4F-418D-AE19-62706E023703}">
                      <ahyp:hlinkClr xmlns:ahyp="http://schemas.microsoft.com/office/drawing/2018/hyperlinkcolor" val="tx"/>
                    </a:ext>
                  </a:extLst>
                </a:hlinkClick>
              </a:rPr>
              <a:t>emozioni</a:t>
            </a:r>
            <a:r>
              <a:rPr lang="it-IT" sz="1800" b="0" i="0" u="none" strike="noStrike" dirty="0">
                <a:effectLst/>
                <a:latin typeface="Libre Franklin" pitchFamily="2" charset="77"/>
              </a:rPr>
              <a:t>, percorsi specifici di formazione professionale e incontri di supervisione clinica (Montero, </a:t>
            </a:r>
            <a:r>
              <a:rPr lang="it-IT" sz="1800" b="0" i="0" u="none" strike="noStrike" dirty="0" err="1">
                <a:effectLst/>
                <a:latin typeface="Libre Franklin" pitchFamily="2" charset="77"/>
              </a:rPr>
              <a:t>Sànchez</a:t>
            </a:r>
            <a:r>
              <a:rPr lang="it-IT" sz="1800" b="0" i="0" u="none" strike="noStrike" dirty="0">
                <a:effectLst/>
                <a:latin typeface="Libre Franklin" pitchFamily="2" charset="77"/>
              </a:rPr>
              <a:t>, Montoro, Crespo, Jaén, Tirado, 2011; </a:t>
            </a:r>
            <a:r>
              <a:rPr lang="it-IT" sz="1800" b="0" i="0" u="none" strike="noStrike" dirty="0" err="1">
                <a:effectLst/>
                <a:latin typeface="Libre Franklin" pitchFamily="2" charset="77"/>
              </a:rPr>
              <a:t>Wallbank</a:t>
            </a:r>
            <a:r>
              <a:rPr lang="it-IT" sz="1800" b="0" i="0" u="none" strike="noStrike" dirty="0">
                <a:effectLst/>
                <a:latin typeface="Libre Franklin" pitchFamily="2" charset="77"/>
              </a:rPr>
              <a:t>, Robertson, 2013; Nuzum, Meaney, O’Donoghue, 2014; Gandino, Anfossi, Vanni, Loera, 2014; Gandino, </a:t>
            </a:r>
            <a:r>
              <a:rPr lang="it-IT" sz="1800" b="0" i="0" u="none" strike="noStrike" dirty="0" err="1">
                <a:effectLst/>
                <a:latin typeface="Libre Franklin" pitchFamily="2" charset="77"/>
              </a:rPr>
              <a:t>Bernaudo</a:t>
            </a:r>
            <a:r>
              <a:rPr lang="it-IT" sz="1800" b="0" i="0" u="none" strike="noStrike" dirty="0">
                <a:effectLst/>
                <a:latin typeface="Libre Franklin" pitchFamily="2" charset="77"/>
              </a:rPr>
              <a:t>, Di Fini, Vanni, Veglia, 2017).</a:t>
            </a:r>
            <a:endParaRPr lang="it-IT" sz="1800" dirty="0"/>
          </a:p>
        </p:txBody>
      </p:sp>
    </p:spTree>
    <p:extLst>
      <p:ext uri="{BB962C8B-B14F-4D97-AF65-F5344CB8AC3E}">
        <p14:creationId xmlns:p14="http://schemas.microsoft.com/office/powerpoint/2010/main" val="331474917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magine 5">
            <a:extLst>
              <a:ext uri="{FF2B5EF4-FFF2-40B4-BE49-F238E27FC236}">
                <a16:creationId xmlns:a16="http://schemas.microsoft.com/office/drawing/2014/main" id="{9521A57F-A3E5-2A84-0CAB-11804EDC522B}"/>
              </a:ext>
            </a:extLst>
          </p:cNvPr>
          <p:cNvPicPr>
            <a:picLocks noChangeAspect="1"/>
          </p:cNvPicPr>
          <p:nvPr/>
        </p:nvPicPr>
        <p:blipFill rotWithShape="1">
          <a:blip r:embed="rId2">
            <a:extLst>
              <a:ext uri="{28A0092B-C50C-407E-A947-70E740481C1C}">
                <a14:useLocalDpi xmlns:a14="http://schemas.microsoft.com/office/drawing/2010/main" val="0"/>
              </a:ext>
            </a:extLst>
          </a:blip>
          <a:srcRect r="3" b="2169"/>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4" name="Freeform: Shape 1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1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a:extLst>
              <a:ext uri="{FF2B5EF4-FFF2-40B4-BE49-F238E27FC236}">
                <a16:creationId xmlns:a16="http://schemas.microsoft.com/office/drawing/2014/main" id="{409EDA3A-04E5-A3F4-7AF5-21CBD7D2C154}"/>
              </a:ext>
            </a:extLst>
          </p:cNvPr>
          <p:cNvSpPr>
            <a:spLocks noGrp="1"/>
          </p:cNvSpPr>
          <p:nvPr>
            <p:ph idx="1"/>
          </p:nvPr>
        </p:nvSpPr>
        <p:spPr>
          <a:xfrm>
            <a:off x="6801435" y="2871982"/>
            <a:ext cx="4819951" cy="3181684"/>
          </a:xfrm>
        </p:spPr>
        <p:txBody>
          <a:bodyPr anchor="t">
            <a:normAutofit/>
          </a:bodyPr>
          <a:lstStyle/>
          <a:p>
            <a:pPr marL="0" indent="0">
              <a:buNone/>
            </a:pPr>
            <a:r>
              <a:rPr lang="it-IT" sz="1800" i="1" dirty="0"/>
              <a:t>“So che quelle anime, d’ora in poi, vivranno insieme per sempre.”</a:t>
            </a:r>
          </a:p>
          <a:p>
            <a:pPr marL="0" indent="0">
              <a:buNone/>
            </a:pPr>
            <a:endParaRPr lang="it-IT" sz="1800" i="1" dirty="0"/>
          </a:p>
          <a:p>
            <a:pPr marL="0" indent="0">
              <a:buNone/>
            </a:pPr>
            <a:endParaRPr lang="it-IT" sz="1800" i="1" dirty="0"/>
          </a:p>
          <a:p>
            <a:pPr marL="0" indent="0">
              <a:buNone/>
            </a:pPr>
            <a:endParaRPr lang="it-IT" sz="1800" i="1" dirty="0"/>
          </a:p>
          <a:p>
            <a:pPr marL="0" indent="0">
              <a:buNone/>
            </a:pPr>
            <a:r>
              <a:rPr lang="it-IT" sz="1800" i="1" dirty="0"/>
              <a:t>                                   GRAZIE PER L’ATTENZIONE!</a:t>
            </a:r>
            <a:endParaRPr lang="it-IT" sz="1800" dirty="0"/>
          </a:p>
        </p:txBody>
      </p:sp>
    </p:spTree>
    <p:extLst>
      <p:ext uri="{BB962C8B-B14F-4D97-AF65-F5344CB8AC3E}">
        <p14:creationId xmlns:p14="http://schemas.microsoft.com/office/powerpoint/2010/main" val="154173078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7" name="Rectangle 615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p:cNvSpPr>
            <a:spLocks noGrp="1"/>
          </p:cNvSpPr>
          <p:nvPr>
            <p:ph type="title"/>
          </p:nvPr>
        </p:nvSpPr>
        <p:spPr>
          <a:xfrm>
            <a:off x="838200" y="468113"/>
            <a:ext cx="4631033" cy="1383109"/>
          </a:xfrm>
        </p:spPr>
        <p:txBody>
          <a:bodyPr vert="horz" lIns="91440" tIns="45720" rIns="91440" bIns="45720" rtlCol="0" anchor="b">
            <a:normAutofit/>
          </a:bodyPr>
          <a:lstStyle/>
          <a:p>
            <a:r>
              <a:rPr lang="en-US" sz="3400" dirty="0" err="1">
                <a:solidFill>
                  <a:schemeClr val="bg1"/>
                </a:solidFill>
              </a:rPr>
              <a:t>ACCOMPAGNARE</a:t>
            </a:r>
            <a:r>
              <a:rPr lang="en-US" sz="3400" dirty="0">
                <a:solidFill>
                  <a:schemeClr val="bg1"/>
                </a:solidFill>
              </a:rPr>
              <a:t> LA VITA</a:t>
            </a:r>
          </a:p>
        </p:txBody>
      </p:sp>
      <p:cxnSp>
        <p:nvCxnSpPr>
          <p:cNvPr id="6168" name="Straight Connector 6152">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12B4695-B3D0-A445-8D78-B907854B8BC9}"/>
              </a:ext>
            </a:extLst>
          </p:cNvPr>
          <p:cNvSpPr txBox="1"/>
          <p:nvPr/>
        </p:nvSpPr>
        <p:spPr>
          <a:xfrm>
            <a:off x="838200" y="2120204"/>
            <a:ext cx="4631033" cy="257700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a:solidFill>
                  <a:schemeClr val="bg1"/>
                </a:solidFill>
              </a:rPr>
              <a:t>Accompagnare la vita, significa fare i conti con la possibilità della morte, perché ogni cosa viva può potenzialmente morire dal momento che è viva e in qualunque fase della vita.</a:t>
            </a:r>
          </a:p>
          <a:p>
            <a:pPr indent="-228600">
              <a:lnSpc>
                <a:spcPct val="90000"/>
              </a:lnSpc>
              <a:spcAft>
                <a:spcPts val="600"/>
              </a:spcAft>
              <a:buFont typeface="Arial" panose="020B0604020202020204" pitchFamily="34" charset="0"/>
              <a:buChar char="•"/>
            </a:pPr>
            <a:r>
              <a:rPr lang="en-US" sz="1900">
                <a:solidFill>
                  <a:schemeClr val="bg1"/>
                </a:solidFill>
              </a:rPr>
              <a:t>Perciò gli operatori attorno alla nascita si rapportano sempre alla vita, ma anche alla possibilità della morte, a partire dal concepimento.</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77" r="17375" b="-2"/>
          <a:stretch/>
        </p:blipFill>
        <p:spPr bwMode="auto">
          <a:xfrm>
            <a:off x="6515727" y="1159668"/>
            <a:ext cx="5676273" cy="5698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69" name="Group 6154">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6156" name="Straight Connector 6155">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57" name="Straight Connector 6156">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430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84717" y="871442"/>
            <a:ext cx="2701165" cy="1637987"/>
          </a:xfrm>
        </p:spPr>
        <p:txBody>
          <a:bodyPr vert="horz" lIns="91440" tIns="45720" rIns="91440" bIns="45720" rtlCol="0" anchor="b">
            <a:normAutofit/>
          </a:bodyPr>
          <a:lstStyle/>
          <a:p>
            <a:pPr algn="ctr"/>
            <a:r>
              <a:rPr lang="en-US" sz="2800" kern="1200" dirty="0">
                <a:solidFill>
                  <a:srgbClr val="595959"/>
                </a:solidFill>
                <a:latin typeface="+mj-lt"/>
                <a:ea typeface="+mj-ea"/>
                <a:cs typeface="+mj-cs"/>
              </a:rPr>
              <a:t>Il </a:t>
            </a:r>
            <a:r>
              <a:rPr lang="en-US" sz="2800" kern="1200" dirty="0" err="1">
                <a:solidFill>
                  <a:srgbClr val="595959"/>
                </a:solidFill>
                <a:latin typeface="+mj-lt"/>
                <a:ea typeface="+mj-ea"/>
                <a:cs typeface="+mj-cs"/>
              </a:rPr>
              <a:t>senso</a:t>
            </a:r>
            <a:r>
              <a:rPr lang="en-US" sz="2800" kern="1200" dirty="0">
                <a:solidFill>
                  <a:srgbClr val="595959"/>
                </a:solidFill>
                <a:latin typeface="+mj-lt"/>
                <a:ea typeface="+mj-ea"/>
                <a:cs typeface="+mj-cs"/>
              </a:rPr>
              <a:t> della vita</a:t>
            </a:r>
          </a:p>
        </p:txBody>
      </p:sp>
      <p:sp>
        <p:nvSpPr>
          <p:cNvPr id="3" name="Segnaposto contenuto 2"/>
          <p:cNvSpPr>
            <a:spLocks noGrp="1"/>
          </p:cNvSpPr>
          <p:nvPr>
            <p:ph idx="1"/>
          </p:nvPr>
        </p:nvSpPr>
        <p:spPr>
          <a:xfrm>
            <a:off x="772877" y="2910482"/>
            <a:ext cx="2924843" cy="1637987"/>
          </a:xfrm>
        </p:spPr>
        <p:txBody>
          <a:bodyPr vert="horz" lIns="91440" tIns="45720" rIns="91440" bIns="45720" rtlCol="0" anchor="t">
            <a:noAutofit/>
          </a:bodyPr>
          <a:lstStyle/>
          <a:p>
            <a:pPr marL="0" indent="0" algn="ctr">
              <a:buNone/>
            </a:pPr>
            <a:r>
              <a:rPr lang="en-US" sz="1800" kern="1200" dirty="0">
                <a:solidFill>
                  <a:srgbClr val="595959"/>
                </a:solidFill>
                <a:latin typeface="+mn-lt"/>
                <a:ea typeface="+mn-ea"/>
                <a:cs typeface="+mn-cs"/>
              </a:rPr>
              <a:t> La </a:t>
            </a:r>
            <a:r>
              <a:rPr lang="it-IT" sz="1800" dirty="0">
                <a:solidFill>
                  <a:srgbClr val="595959"/>
                </a:solidFill>
              </a:rPr>
              <a:t>nascita e </a:t>
            </a:r>
            <a:r>
              <a:rPr lang="en-US" sz="1800" kern="1200" dirty="0">
                <a:solidFill>
                  <a:srgbClr val="595959"/>
                </a:solidFill>
                <a:latin typeface="+mn-lt"/>
                <a:ea typeface="+mn-ea"/>
                <a:cs typeface="+mn-cs"/>
              </a:rPr>
              <a:t>la </a:t>
            </a:r>
            <a:r>
              <a:rPr lang="en-US" sz="1800" kern="1200" dirty="0" err="1">
                <a:solidFill>
                  <a:srgbClr val="595959"/>
                </a:solidFill>
                <a:latin typeface="+mn-lt"/>
                <a:ea typeface="+mn-ea"/>
                <a:cs typeface="+mn-cs"/>
              </a:rPr>
              <a:t>morte</a:t>
            </a:r>
            <a:r>
              <a:rPr lang="en-US" sz="1800" kern="1200" dirty="0">
                <a:solidFill>
                  <a:srgbClr val="595959"/>
                </a:solidFill>
                <a:latin typeface="+mn-lt"/>
                <a:ea typeface="+mn-ea"/>
                <a:cs typeface="+mn-cs"/>
              </a:rPr>
              <a:t> </a:t>
            </a:r>
            <a:r>
              <a:rPr lang="en-US" sz="1800" kern="1200" dirty="0" err="1">
                <a:solidFill>
                  <a:srgbClr val="595959"/>
                </a:solidFill>
                <a:latin typeface="+mn-lt"/>
                <a:ea typeface="+mn-ea"/>
                <a:cs typeface="+mn-cs"/>
              </a:rPr>
              <a:t>sono</a:t>
            </a:r>
            <a:r>
              <a:rPr lang="en-US" sz="1800" kern="1200" dirty="0">
                <a:solidFill>
                  <a:srgbClr val="595959"/>
                </a:solidFill>
                <a:latin typeface="+mn-lt"/>
                <a:ea typeface="+mn-ea"/>
                <a:cs typeface="+mn-cs"/>
              </a:rPr>
              <a:t> </a:t>
            </a:r>
            <a:r>
              <a:rPr lang="en-US" sz="1800" kern="1200" dirty="0" err="1">
                <a:solidFill>
                  <a:srgbClr val="595959"/>
                </a:solidFill>
                <a:latin typeface="+mn-lt"/>
                <a:ea typeface="+mn-ea"/>
                <a:cs typeface="+mn-cs"/>
              </a:rPr>
              <a:t>eventi</a:t>
            </a:r>
            <a:r>
              <a:rPr lang="en-US" sz="1800" kern="1200" dirty="0">
                <a:solidFill>
                  <a:srgbClr val="595959"/>
                </a:solidFill>
                <a:latin typeface="+mn-lt"/>
                <a:ea typeface="+mn-ea"/>
                <a:cs typeface="+mn-cs"/>
              </a:rPr>
              <a:t> </a:t>
            </a:r>
            <a:r>
              <a:rPr lang="en-US" sz="1800" kern="1200" dirty="0" err="1">
                <a:solidFill>
                  <a:srgbClr val="595959"/>
                </a:solidFill>
                <a:latin typeface="+mn-lt"/>
                <a:ea typeface="+mn-ea"/>
                <a:cs typeface="+mn-cs"/>
              </a:rPr>
              <a:t>sacri</a:t>
            </a:r>
            <a:r>
              <a:rPr lang="en-US" sz="1800" kern="1200" dirty="0">
                <a:solidFill>
                  <a:srgbClr val="595959"/>
                </a:solidFill>
                <a:latin typeface="+mn-lt"/>
                <a:ea typeface="+mn-ea"/>
                <a:cs typeface="+mn-cs"/>
              </a:rPr>
              <a:t>, </a:t>
            </a:r>
            <a:r>
              <a:rPr lang="en-US" sz="1800" kern="1200" dirty="0" err="1">
                <a:solidFill>
                  <a:srgbClr val="595959"/>
                </a:solidFill>
                <a:latin typeface="+mn-lt"/>
                <a:ea typeface="+mn-ea"/>
                <a:cs typeface="+mn-cs"/>
              </a:rPr>
              <a:t>intimamente</a:t>
            </a:r>
            <a:r>
              <a:rPr lang="en-US" sz="1800" kern="1200" dirty="0">
                <a:solidFill>
                  <a:srgbClr val="595959"/>
                </a:solidFill>
                <a:latin typeface="+mn-lt"/>
                <a:ea typeface="+mn-ea"/>
                <a:cs typeface="+mn-cs"/>
              </a:rPr>
              <a:t> </a:t>
            </a:r>
            <a:r>
              <a:rPr lang="en-US" sz="1800" kern="1200" dirty="0" err="1">
                <a:solidFill>
                  <a:srgbClr val="595959"/>
                </a:solidFill>
                <a:latin typeface="+mn-lt"/>
                <a:ea typeface="+mn-ea"/>
                <a:cs typeface="+mn-cs"/>
              </a:rPr>
              <a:t>connessi</a:t>
            </a:r>
            <a:r>
              <a:rPr lang="en-US" sz="1800" kern="1200" dirty="0">
                <a:solidFill>
                  <a:srgbClr val="595959"/>
                </a:solidFill>
                <a:latin typeface="+mn-lt"/>
                <a:ea typeface="+mn-ea"/>
                <a:cs typeface="+mn-cs"/>
              </a:rPr>
              <a:t> e </a:t>
            </a:r>
            <a:r>
              <a:rPr lang="en-US" sz="1800" kern="1200" dirty="0" err="1">
                <a:solidFill>
                  <a:srgbClr val="595959"/>
                </a:solidFill>
                <a:latin typeface="+mn-lt"/>
                <a:ea typeface="+mn-ea"/>
                <a:cs typeface="+mn-cs"/>
              </a:rPr>
              <a:t>che</a:t>
            </a:r>
            <a:r>
              <a:rPr lang="en-US" sz="1800" kern="1200" dirty="0">
                <a:solidFill>
                  <a:srgbClr val="595959"/>
                </a:solidFill>
                <a:latin typeface="+mn-lt"/>
                <a:ea typeface="+mn-ea"/>
                <a:cs typeface="+mn-cs"/>
              </a:rPr>
              <a:t> </a:t>
            </a:r>
            <a:r>
              <a:rPr lang="en-US" sz="1800" kern="1200" dirty="0" err="1">
                <a:solidFill>
                  <a:srgbClr val="595959"/>
                </a:solidFill>
                <a:latin typeface="+mn-lt"/>
                <a:ea typeface="+mn-ea"/>
                <a:cs typeface="+mn-cs"/>
              </a:rPr>
              <a:t>ci</a:t>
            </a:r>
            <a:r>
              <a:rPr lang="en-US" sz="1800" kern="1200" dirty="0">
                <a:solidFill>
                  <a:srgbClr val="595959"/>
                </a:solidFill>
                <a:latin typeface="+mn-lt"/>
                <a:ea typeface="+mn-ea"/>
                <a:cs typeface="+mn-cs"/>
              </a:rPr>
              <a:t> </a:t>
            </a:r>
            <a:r>
              <a:rPr lang="it-IT" sz="1800" dirty="0">
                <a:solidFill>
                  <a:srgbClr val="595959"/>
                </a:solidFill>
              </a:rPr>
              <a:t>connettono</a:t>
            </a:r>
            <a:r>
              <a:rPr lang="it-IT" sz="1800" kern="1200" dirty="0">
                <a:solidFill>
                  <a:srgbClr val="595959"/>
                </a:solidFill>
                <a:latin typeface="+mn-lt"/>
                <a:ea typeface="+mn-ea"/>
                <a:cs typeface="+mn-cs"/>
              </a:rPr>
              <a:t> con il senso della vita e dell’aldilà.</a:t>
            </a:r>
          </a:p>
          <a:p>
            <a:pPr marL="0" indent="0" algn="ctr">
              <a:buNone/>
            </a:pPr>
            <a:r>
              <a:rPr lang="it-IT" sz="1800" kern="1200" dirty="0">
                <a:solidFill>
                  <a:srgbClr val="595959"/>
                </a:solidFill>
                <a:latin typeface="+mn-lt"/>
                <a:ea typeface="+mn-ea"/>
                <a:cs typeface="+mn-cs"/>
              </a:rPr>
              <a:t>I confini tra </a:t>
            </a:r>
          </a:p>
          <a:p>
            <a:pPr marL="0" indent="0" algn="ctr">
              <a:buNone/>
            </a:pPr>
            <a:r>
              <a:rPr lang="it-IT" sz="1800" kern="1200" dirty="0">
                <a:solidFill>
                  <a:srgbClr val="595959"/>
                </a:solidFill>
                <a:latin typeface="+mn-lt"/>
                <a:ea typeface="+mn-ea"/>
                <a:cs typeface="+mn-cs"/>
              </a:rPr>
              <a:t>“il cielo e la terra”.</a:t>
            </a:r>
            <a:endParaRPr lang="en-US" sz="1800" kern="1200" dirty="0">
              <a:solidFill>
                <a:srgbClr val="595959"/>
              </a:solidFill>
              <a:latin typeface="+mn-lt"/>
              <a:ea typeface="+mn-ea"/>
              <a:cs typeface="+mn-cs"/>
            </a:endParaRPr>
          </a:p>
        </p:txBody>
      </p:sp>
      <p:pic>
        <p:nvPicPr>
          <p:cNvPr id="4" name="Picture 2">
            <a:extLst>
              <a:ext uri="{FF2B5EF4-FFF2-40B4-BE49-F238E27FC236}">
                <a16:creationId xmlns:a16="http://schemas.microsoft.com/office/drawing/2014/main" id="{F44A1FA9-CCB1-EFFA-6605-E21DDE1279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716" y="1406060"/>
            <a:ext cx="6106987" cy="40458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16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BA38CF-2696-4442-9466-AB996F8DDA0D}"/>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LUTTO PERINATALE </a:t>
            </a:r>
          </a:p>
        </p:txBody>
      </p:sp>
      <p:sp>
        <p:nvSpPr>
          <p:cNvPr id="3" name="Segnaposto contenuto 2">
            <a:extLst>
              <a:ext uri="{FF2B5EF4-FFF2-40B4-BE49-F238E27FC236}">
                <a16:creationId xmlns:a16="http://schemas.microsoft.com/office/drawing/2014/main" id="{B4A0CB21-B1AB-A243-BDA4-84CFD05DB69F}"/>
              </a:ext>
            </a:extLst>
          </p:cNvPr>
          <p:cNvSpPr>
            <a:spLocks noGrp="1"/>
          </p:cNvSpPr>
          <p:nvPr>
            <p:ph sz="half" idx="1"/>
          </p:nvPr>
        </p:nvSpPr>
        <p:spPr>
          <a:xfrm>
            <a:off x="838201" y="2962279"/>
            <a:ext cx="3799425" cy="3143241"/>
          </a:xfrm>
        </p:spPr>
        <p:txBody>
          <a:bodyPr vert="horz" lIns="91440" tIns="45720" rIns="91440" bIns="45720" rtlCol="0">
            <a:normAutofit/>
          </a:bodyPr>
          <a:lstStyle/>
          <a:p>
            <a:r>
              <a:rPr lang="en-US" sz="2000" dirty="0"/>
              <a:t>Il </a:t>
            </a:r>
            <a:r>
              <a:rPr lang="en-US" sz="2000" dirty="0" err="1"/>
              <a:t>lutto</a:t>
            </a:r>
            <a:r>
              <a:rPr lang="en-US" sz="2000" dirty="0"/>
              <a:t> perinatale </a:t>
            </a:r>
            <a:r>
              <a:rPr lang="en-US" sz="2000" dirty="0" err="1"/>
              <a:t>inteso</a:t>
            </a:r>
            <a:r>
              <a:rPr lang="en-US" sz="2000" dirty="0"/>
              <a:t> come lo </a:t>
            </a:r>
            <a:r>
              <a:rPr lang="en-US" sz="2000" dirty="0" err="1"/>
              <a:t>stato</a:t>
            </a:r>
            <a:r>
              <a:rPr lang="en-US" sz="2000" dirty="0"/>
              <a:t> </a:t>
            </a:r>
            <a:r>
              <a:rPr lang="en-US" sz="2000" dirty="0" err="1"/>
              <a:t>emotivo</a:t>
            </a:r>
            <a:r>
              <a:rPr lang="en-US" sz="2000" dirty="0"/>
              <a:t> </a:t>
            </a:r>
            <a:r>
              <a:rPr lang="en-US" sz="2000" dirty="0" err="1"/>
              <a:t>determinato</a:t>
            </a:r>
            <a:r>
              <a:rPr lang="en-US" sz="2000" dirty="0"/>
              <a:t> dalla </a:t>
            </a:r>
            <a:r>
              <a:rPr lang="en-US" sz="2000" dirty="0" err="1"/>
              <a:t>perdita</a:t>
            </a:r>
            <a:r>
              <a:rPr lang="en-US" sz="2000" dirty="0"/>
              <a:t> di un </a:t>
            </a:r>
            <a:r>
              <a:rPr lang="en-US" sz="2000" dirty="0" err="1"/>
              <a:t>feto</a:t>
            </a:r>
            <a:r>
              <a:rPr lang="en-US" sz="2000" dirty="0"/>
              <a:t> a </a:t>
            </a:r>
            <a:r>
              <a:rPr lang="en-US" sz="2000" dirty="0" err="1"/>
              <a:t>qualunque</a:t>
            </a:r>
            <a:r>
              <a:rPr lang="en-US" sz="2000" dirty="0"/>
              <a:t> </a:t>
            </a:r>
            <a:r>
              <a:rPr lang="en-US" sz="2000" dirty="0" err="1"/>
              <a:t>età</a:t>
            </a:r>
            <a:r>
              <a:rPr lang="en-US" sz="2000" dirty="0"/>
              <a:t> </a:t>
            </a:r>
            <a:r>
              <a:rPr lang="en-US" sz="2000" dirty="0" err="1"/>
              <a:t>gestazionale</a:t>
            </a:r>
            <a:r>
              <a:rPr lang="en-US" sz="2000" dirty="0"/>
              <a:t> è un </a:t>
            </a:r>
            <a:r>
              <a:rPr lang="en-US" sz="2000" dirty="0" err="1"/>
              <a:t>evento</a:t>
            </a:r>
            <a:r>
              <a:rPr lang="en-US" sz="2000" dirty="0"/>
              <a:t> </a:t>
            </a:r>
            <a:r>
              <a:rPr lang="en-US" sz="2000" dirty="0" err="1"/>
              <a:t>frequente</a:t>
            </a:r>
            <a:r>
              <a:rPr lang="en-US" sz="2000" dirty="0"/>
              <a:t>, la </a:t>
            </a:r>
            <a:r>
              <a:rPr lang="en-US" sz="2000" dirty="0" err="1"/>
              <a:t>cui</a:t>
            </a:r>
            <a:r>
              <a:rPr lang="en-US" sz="2000" dirty="0"/>
              <a:t> </a:t>
            </a:r>
            <a:r>
              <a:rPr lang="en-US" sz="2000" dirty="0" err="1"/>
              <a:t>intensità</a:t>
            </a:r>
            <a:r>
              <a:rPr lang="en-US" sz="2000" dirty="0"/>
              <a:t> </a:t>
            </a:r>
            <a:r>
              <a:rPr lang="en-US" sz="2000" dirty="0" err="1"/>
              <a:t>varia</a:t>
            </a:r>
            <a:r>
              <a:rPr lang="en-US" sz="2000" dirty="0"/>
              <a:t> da </a:t>
            </a:r>
            <a:r>
              <a:rPr lang="en-US" sz="2000" dirty="0" err="1"/>
              <a:t>molti</a:t>
            </a:r>
            <a:r>
              <a:rPr lang="en-US" sz="2000" dirty="0"/>
              <a:t> </a:t>
            </a:r>
            <a:r>
              <a:rPr lang="en-US" sz="2000" dirty="0" err="1"/>
              <a:t>elementi</a:t>
            </a:r>
            <a:r>
              <a:rPr lang="en-US" sz="2000" dirty="0"/>
              <a:t> </a:t>
            </a:r>
            <a:r>
              <a:rPr lang="en-US" sz="2000" dirty="0" err="1"/>
              <a:t>quali</a:t>
            </a:r>
            <a:r>
              <a:rPr lang="en-US" sz="2000" dirty="0"/>
              <a:t> </a:t>
            </a:r>
            <a:r>
              <a:rPr lang="en-US" sz="2000" dirty="0" err="1"/>
              <a:t>l’investimento</a:t>
            </a:r>
            <a:r>
              <a:rPr lang="en-US" sz="2000" dirty="0"/>
              <a:t> </a:t>
            </a:r>
            <a:r>
              <a:rPr lang="en-US" sz="2000" dirty="0" err="1"/>
              <a:t>emotivo</a:t>
            </a:r>
            <a:r>
              <a:rPr lang="en-US" sz="2000" dirty="0"/>
              <a:t> verso  </a:t>
            </a:r>
            <a:r>
              <a:rPr lang="en-US" sz="2000" dirty="0" err="1"/>
              <a:t>quella</a:t>
            </a:r>
            <a:r>
              <a:rPr lang="en-US" sz="2000" dirty="0"/>
              <a:t> gravidanza, la </a:t>
            </a:r>
            <a:r>
              <a:rPr lang="en-US" sz="2000" dirty="0" err="1"/>
              <a:t>resilienza</a:t>
            </a:r>
            <a:r>
              <a:rPr lang="en-US" sz="2000" dirty="0"/>
              <a:t> </a:t>
            </a:r>
            <a:r>
              <a:rPr lang="en-US" sz="2000" dirty="0" err="1"/>
              <a:t>personale</a:t>
            </a:r>
            <a:r>
              <a:rPr lang="en-US" sz="2000" dirty="0"/>
              <a:t> e le </a:t>
            </a:r>
            <a:r>
              <a:rPr lang="en-US" sz="2000" dirty="0" err="1"/>
              <a:t>risorse</a:t>
            </a:r>
            <a:r>
              <a:rPr lang="en-US" sz="2000" dirty="0"/>
              <a:t> </a:t>
            </a:r>
            <a:r>
              <a:rPr lang="en-US" sz="2000" dirty="0" err="1"/>
              <a:t>genitoriali</a:t>
            </a:r>
            <a:r>
              <a:rPr lang="en-US" sz="2000" dirty="0"/>
              <a:t>.</a:t>
            </a:r>
          </a:p>
        </p:txBody>
      </p:sp>
      <p:pic>
        <p:nvPicPr>
          <p:cNvPr id="5" name="Immagine 5">
            <a:extLst>
              <a:ext uri="{FF2B5EF4-FFF2-40B4-BE49-F238E27FC236}">
                <a16:creationId xmlns:a16="http://schemas.microsoft.com/office/drawing/2014/main" id="{44D73F41-07E7-1644-8F54-F1DF81D7BA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222" r="2" b="2"/>
          <a:stretch/>
        </p:blipFill>
        <p:spPr>
          <a:xfrm>
            <a:off x="5188314" y="0"/>
            <a:ext cx="7181613" cy="6857990"/>
          </a:xfrm>
          <a:prstGeom prst="rect">
            <a:avLst/>
          </a:prstGeom>
          <a:effectLst/>
        </p:spPr>
      </p:pic>
    </p:spTree>
    <p:extLst>
      <p:ext uri="{BB962C8B-B14F-4D97-AF65-F5344CB8AC3E}">
        <p14:creationId xmlns:p14="http://schemas.microsoft.com/office/powerpoint/2010/main" val="286068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3AA7F-8073-02A2-87C7-95FDBF7D4ED6}"/>
              </a:ext>
            </a:extLst>
          </p:cNvPr>
          <p:cNvSpPr>
            <a:spLocks noGrp="1"/>
          </p:cNvSpPr>
          <p:nvPr>
            <p:ph type="title"/>
          </p:nvPr>
        </p:nvSpPr>
        <p:spPr>
          <a:xfrm>
            <a:off x="801098" y="1396289"/>
            <a:ext cx="5277333" cy="1325563"/>
          </a:xfrm>
        </p:spPr>
        <p:txBody>
          <a:bodyPr vert="horz" lIns="91440" tIns="45720" rIns="91440" bIns="45720" rtlCol="0" anchor="ctr">
            <a:normAutofit/>
          </a:bodyPr>
          <a:lstStyle/>
          <a:p>
            <a:br>
              <a:rPr lang="it-IT" dirty="0"/>
            </a:br>
            <a:r>
              <a:rPr lang="it-IT" dirty="0"/>
              <a:t>Un lutto “invisibile”</a:t>
            </a:r>
            <a:endParaRPr lang="en-US" dirty="0"/>
          </a:p>
        </p:txBody>
      </p:sp>
      <p:sp>
        <p:nvSpPr>
          <p:cNvPr id="3" name="Segnaposto contenuto 2">
            <a:extLst>
              <a:ext uri="{FF2B5EF4-FFF2-40B4-BE49-F238E27FC236}">
                <a16:creationId xmlns:a16="http://schemas.microsoft.com/office/drawing/2014/main" id="{8FB678CF-5251-E4BA-F4BE-3C1325E8DC58}"/>
              </a:ext>
            </a:extLst>
          </p:cNvPr>
          <p:cNvSpPr>
            <a:spLocks noGrp="1"/>
          </p:cNvSpPr>
          <p:nvPr>
            <p:ph sz="half" idx="1"/>
          </p:nvPr>
        </p:nvSpPr>
        <p:spPr>
          <a:xfrm>
            <a:off x="805543" y="2871982"/>
            <a:ext cx="5272888" cy="3181684"/>
          </a:xfrm>
        </p:spPr>
        <p:txBody>
          <a:bodyPr vert="horz" lIns="91440" tIns="45720" rIns="91440" bIns="45720" rtlCol="0" anchor="t">
            <a:normAutofit/>
          </a:bodyPr>
          <a:lstStyle/>
          <a:p>
            <a:r>
              <a:rPr lang="en-US" sz="1800" b="0" i="0" u="none" strike="noStrike" dirty="0">
                <a:effectLst/>
              </a:rPr>
              <a:t>Il </a:t>
            </a:r>
            <a:r>
              <a:rPr lang="en-US" sz="1800" b="0" i="0" u="none" strike="noStrike" dirty="0" err="1">
                <a:effectLst/>
              </a:rPr>
              <a:t>lutto</a:t>
            </a:r>
            <a:r>
              <a:rPr lang="en-US" sz="1800" b="0" i="0" u="none" strike="noStrike" dirty="0">
                <a:effectLst/>
              </a:rPr>
              <a:t> </a:t>
            </a:r>
            <a:r>
              <a:rPr lang="en-US" sz="1800" b="0" i="0" u="none" strike="noStrike" dirty="0" err="1">
                <a:effectLst/>
              </a:rPr>
              <a:t>perinatale</a:t>
            </a:r>
            <a:r>
              <a:rPr lang="en-US" sz="1800" b="0" i="0" u="none" strike="noStrike" dirty="0">
                <a:effectLst/>
              </a:rPr>
              <a:t> è </a:t>
            </a:r>
            <a:r>
              <a:rPr lang="en-US" sz="1800" b="0" i="0" u="none" strike="noStrike" dirty="0" err="1">
                <a:effectLst/>
              </a:rPr>
              <a:t>stato</a:t>
            </a:r>
            <a:r>
              <a:rPr lang="en-US" sz="1800" b="0" i="0" u="none" strike="noStrike" dirty="0">
                <a:effectLst/>
              </a:rPr>
              <a:t> </a:t>
            </a:r>
            <a:r>
              <a:rPr lang="en-US" sz="1800" b="0" i="0" u="none" strike="noStrike" dirty="0" err="1">
                <a:effectLst/>
              </a:rPr>
              <a:t>definito</a:t>
            </a:r>
            <a:r>
              <a:rPr lang="en-US" sz="1800" b="0" i="0" u="none" strike="noStrike" dirty="0">
                <a:effectLst/>
              </a:rPr>
              <a:t> di volta in volta da </a:t>
            </a:r>
            <a:r>
              <a:rPr lang="en-US" sz="1800" b="0" i="0" u="none" strike="noStrike" dirty="0" err="1">
                <a:effectLst/>
              </a:rPr>
              <a:t>vari</a:t>
            </a:r>
            <a:r>
              <a:rPr lang="en-US" sz="1800" b="0" i="0" u="none" strike="noStrike" dirty="0">
                <a:effectLst/>
              </a:rPr>
              <a:t> </a:t>
            </a:r>
            <a:r>
              <a:rPr lang="en-US" sz="1800" b="0" i="0" u="none" strike="noStrike" dirty="0" err="1">
                <a:effectLst/>
              </a:rPr>
              <a:t>autori</a:t>
            </a:r>
            <a:r>
              <a:rPr lang="en-US" sz="1800" b="0" i="0" u="none" strike="noStrike" dirty="0">
                <a:effectLst/>
              </a:rPr>
              <a:t> un “</a:t>
            </a:r>
            <a:r>
              <a:rPr lang="en-US" sz="1800" b="0" i="0" u="none" strike="noStrike" dirty="0" err="1">
                <a:effectLst/>
              </a:rPr>
              <a:t>lutto</a:t>
            </a:r>
            <a:r>
              <a:rPr lang="en-US" sz="1800" b="0" i="0" u="none" strike="noStrike" dirty="0">
                <a:effectLst/>
              </a:rPr>
              <a:t> </a:t>
            </a:r>
            <a:r>
              <a:rPr lang="en-US" sz="1800" b="0" i="0" u="none" strike="noStrike" dirty="0" err="1">
                <a:effectLst/>
              </a:rPr>
              <a:t>nascosto</a:t>
            </a:r>
            <a:r>
              <a:rPr lang="en-US" sz="1800" b="0" i="0" u="none" strike="noStrike" dirty="0">
                <a:effectLst/>
              </a:rPr>
              <a:t>”, un “</a:t>
            </a:r>
            <a:r>
              <a:rPr lang="en-US" sz="1800" b="0" i="0" u="none" strike="noStrike" dirty="0" err="1">
                <a:effectLst/>
              </a:rPr>
              <a:t>tabù</a:t>
            </a:r>
            <a:r>
              <a:rPr lang="en-US" sz="1800" b="0" i="0" u="none" strike="noStrike" dirty="0">
                <a:effectLst/>
              </a:rPr>
              <a:t>”, un “</a:t>
            </a:r>
            <a:r>
              <a:rPr lang="en-US" sz="1800" b="0" i="0" u="none" strike="noStrike" dirty="0" err="1">
                <a:effectLst/>
              </a:rPr>
              <a:t>lutto</a:t>
            </a:r>
            <a:r>
              <a:rPr lang="en-US" sz="1800" b="0" i="0" u="none" strike="noStrike" dirty="0">
                <a:effectLst/>
              </a:rPr>
              <a:t> </a:t>
            </a:r>
            <a:r>
              <a:rPr lang="en-US" sz="1800" b="0" i="0" u="none" strike="noStrike" dirty="0" err="1">
                <a:effectLst/>
              </a:rPr>
              <a:t>invisibile</a:t>
            </a:r>
            <a:r>
              <a:rPr lang="en-US" sz="1800" b="0" i="0" u="none" strike="noStrike" dirty="0">
                <a:effectLst/>
              </a:rPr>
              <a:t>”, un “</a:t>
            </a:r>
            <a:r>
              <a:rPr lang="en-US" sz="1800" b="0" i="0" u="none" strike="noStrike" dirty="0" err="1">
                <a:effectLst/>
              </a:rPr>
              <a:t>dramma</a:t>
            </a:r>
            <a:r>
              <a:rPr lang="en-US" sz="1800" b="0" i="0" u="none" strike="noStrike" dirty="0">
                <a:effectLst/>
              </a:rPr>
              <a:t> </a:t>
            </a:r>
            <a:r>
              <a:rPr lang="en-US" sz="1800" b="0" i="0" u="none" strike="noStrike" dirty="0" err="1">
                <a:effectLst/>
              </a:rPr>
              <a:t>silenzioso</a:t>
            </a:r>
            <a:r>
              <a:rPr lang="en-US" sz="1800" b="0" i="0" u="none" strike="noStrike" dirty="0">
                <a:effectLst/>
              </a:rPr>
              <a:t>” un “non </a:t>
            </a:r>
            <a:r>
              <a:rPr lang="en-US" sz="1800" b="0" i="0" u="none" strike="noStrike" dirty="0" err="1">
                <a:effectLst/>
              </a:rPr>
              <a:t>avvenimento</a:t>
            </a:r>
            <a:r>
              <a:rPr lang="en-US" sz="1800" b="0" i="0" u="none" strike="noStrike" dirty="0">
                <a:effectLst/>
              </a:rPr>
              <a:t>”. Non ci </a:t>
            </a:r>
            <a:r>
              <a:rPr lang="en-US" sz="1800" b="0" i="0" u="none" strike="noStrike" dirty="0" err="1">
                <a:effectLst/>
              </a:rPr>
              <a:t>sono</a:t>
            </a:r>
            <a:r>
              <a:rPr lang="en-US" sz="1800" b="0" i="0" u="none" strike="noStrike" dirty="0">
                <a:effectLst/>
              </a:rPr>
              <a:t> termini </a:t>
            </a:r>
            <a:r>
              <a:rPr lang="en-US" sz="1800" b="0" i="0" u="none" strike="noStrike" dirty="0" err="1">
                <a:effectLst/>
              </a:rPr>
              <a:t>specifici</a:t>
            </a:r>
            <a:r>
              <a:rPr lang="en-US" sz="1800" b="0" i="0" u="none" strike="noStrike" dirty="0">
                <a:effectLst/>
              </a:rPr>
              <a:t> per </a:t>
            </a:r>
            <a:r>
              <a:rPr lang="en-US" sz="1800" b="0" i="0" u="none" strike="noStrike" dirty="0" err="1">
                <a:effectLst/>
              </a:rPr>
              <a:t>definire</a:t>
            </a:r>
            <a:r>
              <a:rPr lang="en-US" sz="1800" b="0" i="0" u="none" strike="noStrike" dirty="0">
                <a:effectLst/>
              </a:rPr>
              <a:t> </a:t>
            </a:r>
            <a:r>
              <a:rPr lang="en-US" sz="1800" b="0" i="0" u="none" strike="noStrike" dirty="0" err="1">
                <a:effectLst/>
              </a:rPr>
              <a:t>i</a:t>
            </a:r>
            <a:r>
              <a:rPr lang="en-US" sz="1800" b="0" i="0" u="none" strike="noStrike" dirty="0">
                <a:effectLst/>
              </a:rPr>
              <a:t> </a:t>
            </a:r>
            <a:r>
              <a:rPr lang="en-US" sz="1800" b="0" i="0" u="none" strike="noStrike" dirty="0" err="1">
                <a:effectLst/>
              </a:rPr>
              <a:t>genitori</a:t>
            </a:r>
            <a:r>
              <a:rPr lang="en-US" sz="1800" b="0" i="0" u="none" strike="noStrike" dirty="0">
                <a:effectLst/>
              </a:rPr>
              <a:t> </a:t>
            </a:r>
            <a:r>
              <a:rPr lang="en-US" sz="1800" b="0" i="0" u="none" strike="noStrike" dirty="0" err="1">
                <a:effectLst/>
              </a:rPr>
              <a:t>colpiti</a:t>
            </a:r>
            <a:r>
              <a:rPr lang="en-US" sz="1800" b="0" i="0" u="none" strike="noStrike" dirty="0">
                <a:effectLst/>
              </a:rPr>
              <a:t> da </a:t>
            </a:r>
            <a:r>
              <a:rPr lang="en-US" sz="1800" b="0" i="0" u="none" strike="noStrike" dirty="0" err="1">
                <a:effectLst/>
              </a:rPr>
              <a:t>questo</a:t>
            </a:r>
            <a:r>
              <a:rPr lang="en-US" sz="1800" b="0" i="0" u="none" strike="noStrike" dirty="0">
                <a:effectLst/>
              </a:rPr>
              <a:t> </a:t>
            </a:r>
            <a:r>
              <a:rPr lang="en-US" sz="1800" b="0" i="0" u="none" strike="noStrike" dirty="0" err="1">
                <a:effectLst/>
              </a:rPr>
              <a:t>lutto</a:t>
            </a:r>
            <a:r>
              <a:rPr lang="en-US" sz="1800" b="0" i="0" u="none" strike="noStrike" dirty="0">
                <a:effectLst/>
              </a:rPr>
              <a:t>, non ci </a:t>
            </a:r>
            <a:r>
              <a:rPr lang="en-US" sz="1800" b="0" i="0" u="none" strike="noStrike" dirty="0" err="1">
                <a:effectLst/>
              </a:rPr>
              <a:t>sono</a:t>
            </a:r>
            <a:r>
              <a:rPr lang="en-US" sz="1800" b="0" i="0" u="none" strike="noStrike" dirty="0">
                <a:effectLst/>
              </a:rPr>
              <a:t> </a:t>
            </a:r>
            <a:r>
              <a:rPr lang="en-US" sz="1800" b="0" i="0" u="none" strike="noStrike" dirty="0" err="1">
                <a:effectLst/>
              </a:rPr>
              <a:t>rituali</a:t>
            </a:r>
            <a:r>
              <a:rPr lang="en-US" sz="1800" b="0" i="0" u="none" strike="noStrike" dirty="0">
                <a:effectLst/>
              </a:rPr>
              <a:t> </a:t>
            </a:r>
            <a:r>
              <a:rPr lang="en-US" sz="1800" b="0" i="0" u="none" strike="noStrike" dirty="0" err="1">
                <a:effectLst/>
              </a:rPr>
              <a:t>condivisi</a:t>
            </a:r>
            <a:r>
              <a:rPr lang="en-US" sz="1800" b="0" i="0" u="none" strike="noStrike" dirty="0">
                <a:effectLst/>
              </a:rPr>
              <a:t> per </a:t>
            </a:r>
            <a:r>
              <a:rPr lang="en-US" sz="1800" b="0" i="0" u="none" strike="noStrike" dirty="0" err="1">
                <a:effectLst/>
              </a:rPr>
              <a:t>salutare</a:t>
            </a:r>
            <a:r>
              <a:rPr lang="en-US" sz="1800" b="0" i="0" u="none" strike="noStrike" dirty="0">
                <a:effectLst/>
              </a:rPr>
              <a:t> il bambino e la </a:t>
            </a:r>
            <a:r>
              <a:rPr lang="en-US" sz="1800" b="0" i="0" u="none" strike="noStrike" dirty="0" err="1">
                <a:effectLst/>
              </a:rPr>
              <a:t>gravidanza</a:t>
            </a:r>
            <a:r>
              <a:rPr lang="en-US" sz="1800" b="0" i="0" u="none" strike="noStrike" dirty="0">
                <a:effectLst/>
              </a:rPr>
              <a:t>, </a:t>
            </a:r>
            <a:r>
              <a:rPr lang="en-US" sz="1800" b="0" i="0" u="none" strike="noStrike" dirty="0" err="1">
                <a:effectLst/>
              </a:rPr>
              <a:t>si</a:t>
            </a:r>
            <a:r>
              <a:rPr lang="en-US" sz="1800" b="0" i="0" u="none" strike="noStrike" dirty="0">
                <a:effectLst/>
              </a:rPr>
              <a:t> è </a:t>
            </a:r>
            <a:r>
              <a:rPr lang="en-US" sz="1800" b="0" i="0" u="none" strike="noStrike" dirty="0" err="1">
                <a:effectLst/>
              </a:rPr>
              <a:t>persino</a:t>
            </a:r>
            <a:r>
              <a:rPr lang="en-US" sz="1800" b="0" i="0" u="none" strike="noStrike" dirty="0">
                <a:effectLst/>
              </a:rPr>
              <a:t> </a:t>
            </a:r>
            <a:r>
              <a:rPr lang="en-US" sz="1800" b="0" i="0" u="none" strike="noStrike" dirty="0" err="1">
                <a:effectLst/>
              </a:rPr>
              <a:t>incerti</a:t>
            </a:r>
            <a:r>
              <a:rPr lang="en-US" sz="1800" b="0" i="0" u="none" strike="noStrike" dirty="0">
                <a:effectLst/>
              </a:rPr>
              <a:t> </a:t>
            </a:r>
            <a:r>
              <a:rPr lang="en-US" sz="1800" b="0" i="0" u="none" strike="noStrike" dirty="0" err="1">
                <a:effectLst/>
              </a:rPr>
              <a:t>su</a:t>
            </a:r>
            <a:r>
              <a:rPr lang="en-US" sz="1800" b="0" i="0" u="none" strike="noStrike" dirty="0">
                <a:effectLst/>
              </a:rPr>
              <a:t> come la donna, la </a:t>
            </a:r>
            <a:r>
              <a:rPr lang="en-US" sz="1800" b="0" i="0" u="none" strike="noStrike" dirty="0" err="1">
                <a:effectLst/>
              </a:rPr>
              <a:t>coppia</a:t>
            </a:r>
            <a:r>
              <a:rPr lang="en-US" sz="1800" b="0" i="0" u="none" strike="noStrike" dirty="0">
                <a:effectLst/>
              </a:rPr>
              <a:t> e la </a:t>
            </a:r>
            <a:r>
              <a:rPr lang="en-US" sz="1800" b="0" i="0" u="none" strike="noStrike" dirty="0" err="1">
                <a:effectLst/>
              </a:rPr>
              <a:t>famiglia</a:t>
            </a:r>
            <a:r>
              <a:rPr lang="en-US" sz="1800" b="0" i="0" u="none" strike="noStrike" dirty="0">
                <a:effectLst/>
              </a:rPr>
              <a:t> </a:t>
            </a:r>
            <a:r>
              <a:rPr lang="en-US" sz="1800" b="0" i="0" u="none" strike="noStrike" dirty="0" err="1">
                <a:effectLst/>
              </a:rPr>
              <a:t>dovrebbero</a:t>
            </a:r>
            <a:r>
              <a:rPr lang="en-US" sz="1800" b="0" i="0" u="none" strike="noStrike" dirty="0">
                <a:effectLst/>
              </a:rPr>
              <a:t> </a:t>
            </a:r>
            <a:r>
              <a:rPr lang="en-US" sz="1800" b="0" i="0" u="none" strike="noStrike" dirty="0" err="1">
                <a:effectLst/>
              </a:rPr>
              <a:t>reagire</a:t>
            </a:r>
            <a:r>
              <a:rPr lang="en-US" sz="1800" b="0" i="0" u="none" strike="noStrike" dirty="0">
                <a:effectLst/>
              </a:rPr>
              <a:t>, e per </a:t>
            </a:r>
            <a:r>
              <a:rPr lang="en-US" sz="1800" b="0" i="0" u="none" strike="noStrike" dirty="0" err="1">
                <a:effectLst/>
              </a:rPr>
              <a:t>quanto</a:t>
            </a:r>
            <a:r>
              <a:rPr lang="en-US" sz="1800" b="0" i="0" u="none" strike="noStrike" dirty="0">
                <a:effectLst/>
              </a:rPr>
              <a:t> tempo </a:t>
            </a:r>
            <a:r>
              <a:rPr lang="en-US" sz="1800" b="0" i="0" u="none" strike="noStrike" dirty="0" err="1">
                <a:effectLst/>
              </a:rPr>
              <a:t>dovrebbero</a:t>
            </a:r>
            <a:r>
              <a:rPr lang="en-US" sz="1800" b="0" i="0" u="none" strike="noStrike" dirty="0">
                <a:effectLst/>
              </a:rPr>
              <a:t> </a:t>
            </a:r>
            <a:r>
              <a:rPr lang="en-US" sz="1800" b="0" i="0" u="none" strike="noStrike" dirty="0" err="1">
                <a:effectLst/>
              </a:rPr>
              <a:t>soffrire</a:t>
            </a:r>
            <a:r>
              <a:rPr lang="en-US" sz="1800" b="0" i="0" u="none" strike="noStrike" dirty="0">
                <a:effectLst/>
              </a:rPr>
              <a:t> (</a:t>
            </a:r>
            <a:r>
              <a:rPr lang="en-US" sz="1800" b="0" i="0" u="none" strike="noStrike" dirty="0" err="1">
                <a:effectLst/>
              </a:rPr>
              <a:t>Froen</a:t>
            </a:r>
            <a:r>
              <a:rPr lang="en-US" sz="1800" b="0" i="0" u="none" strike="noStrike" dirty="0">
                <a:effectLst/>
              </a:rPr>
              <a:t> JF et al., 2011)</a:t>
            </a:r>
            <a:endParaRPr lang="en-US" sz="1800" dirty="0"/>
          </a:p>
        </p:txBody>
      </p:sp>
      <p:sp>
        <p:nvSpPr>
          <p:cNvPr id="1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5">
            <a:extLst>
              <a:ext uri="{FF2B5EF4-FFF2-40B4-BE49-F238E27FC236}">
                <a16:creationId xmlns:a16="http://schemas.microsoft.com/office/drawing/2014/main" id="{E97B8F5B-9FE1-911F-D5D2-2E5DFA5BA35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7938"/>
          <a:stretch/>
        </p:blipFill>
        <p:spPr>
          <a:xfrm>
            <a:off x="6893317"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428704410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DF449-249B-4242-D77D-D2BA41AA1202}"/>
              </a:ext>
            </a:extLst>
          </p:cNvPr>
          <p:cNvSpPr>
            <a:spLocks noGrp="1"/>
          </p:cNvSpPr>
          <p:nvPr>
            <p:ph type="title"/>
          </p:nvPr>
        </p:nvSpPr>
        <p:spPr>
          <a:xfrm>
            <a:off x="6650009" y="824789"/>
            <a:ext cx="5006336" cy="1325563"/>
          </a:xfrm>
        </p:spPr>
        <p:txBody>
          <a:bodyPr vert="horz" lIns="91440" tIns="45720" rIns="91440" bIns="45720" rtlCol="0" anchor="ctr">
            <a:normAutofit/>
          </a:bodyPr>
          <a:lstStyle/>
          <a:p>
            <a:r>
              <a:rPr lang="en-US" dirty="0" err="1"/>
              <a:t>Perché</a:t>
            </a:r>
            <a:r>
              <a:rPr lang="en-US" dirty="0"/>
              <a:t> a </a:t>
            </a:r>
            <a:r>
              <a:rPr lang="en-US" dirty="0" err="1"/>
              <a:t>noi</a:t>
            </a:r>
            <a:r>
              <a:rPr lang="en-US" dirty="0"/>
              <a:t>?</a:t>
            </a:r>
          </a:p>
        </p:txBody>
      </p:sp>
      <p:sp>
        <p:nvSpPr>
          <p:cNvPr id="16"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5">
            <a:extLst>
              <a:ext uri="{FF2B5EF4-FFF2-40B4-BE49-F238E27FC236}">
                <a16:creationId xmlns:a16="http://schemas.microsoft.com/office/drawing/2014/main" id="{22FB4123-F348-FF44-4E5F-8C6D10AE0839}"/>
              </a:ext>
            </a:extLst>
          </p:cNvPr>
          <p:cNvPicPr>
            <a:picLocks noChangeAspect="1"/>
          </p:cNvPicPr>
          <p:nvPr/>
        </p:nvPicPr>
        <p:blipFill rotWithShape="1">
          <a:blip r:embed="rId2">
            <a:extLst>
              <a:ext uri="{28A0092B-C50C-407E-A947-70E740481C1C}">
                <a14:useLocalDpi xmlns:a14="http://schemas.microsoft.com/office/drawing/2010/main" val="0"/>
              </a:ext>
            </a:extLst>
          </a:blip>
          <a:srcRect t="8927" r="-2"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CasellaDiTesto 3">
            <a:extLst>
              <a:ext uri="{FF2B5EF4-FFF2-40B4-BE49-F238E27FC236}">
                <a16:creationId xmlns:a16="http://schemas.microsoft.com/office/drawing/2014/main" id="{EED9E452-C653-A9B7-F263-C618D3699291}"/>
              </a:ext>
            </a:extLst>
          </p:cNvPr>
          <p:cNvSpPr txBox="1"/>
          <p:nvPr/>
        </p:nvSpPr>
        <p:spPr>
          <a:xfrm>
            <a:off x="6501382" y="1838158"/>
            <a:ext cx="5373786" cy="3181684"/>
          </a:xfrm>
          <a:prstGeom prst="rect">
            <a:avLst/>
          </a:prstGeom>
        </p:spPr>
        <p:txBody>
          <a:bodyPr vert="horz" lIns="91440" tIns="45720" rIns="91440" bIns="45720" rtlCol="0" anchor="t">
            <a:noAutofit/>
          </a:bodyPr>
          <a:lstStyle/>
          <a:p>
            <a:pPr>
              <a:lnSpc>
                <a:spcPct val="90000"/>
              </a:lnSpc>
              <a:spcAft>
                <a:spcPts val="600"/>
              </a:spcAft>
            </a:pPr>
            <a:r>
              <a:rPr lang="it-IT" i="1" dirty="0"/>
              <a:t>“</a:t>
            </a:r>
            <a:r>
              <a:rPr lang="en-US" i="1" dirty="0"/>
              <a:t>Mi </a:t>
            </a:r>
            <a:r>
              <a:rPr lang="en-US" i="1" dirty="0" err="1"/>
              <a:t>spoglio</a:t>
            </a:r>
            <a:r>
              <a:rPr lang="en-US" i="1" dirty="0"/>
              <a:t> dal </a:t>
            </a:r>
            <a:r>
              <a:rPr lang="en-US" i="1" dirty="0" err="1"/>
              <a:t>mio</a:t>
            </a:r>
            <a:r>
              <a:rPr lang="en-US" i="1" dirty="0"/>
              <a:t> </a:t>
            </a:r>
            <a:r>
              <a:rPr lang="en-US" i="1" dirty="0" err="1"/>
              <a:t>ruolo</a:t>
            </a:r>
            <a:r>
              <a:rPr lang="en-US" i="1" dirty="0"/>
              <a:t>. Non </a:t>
            </a:r>
            <a:r>
              <a:rPr lang="en-US" i="1" dirty="0" err="1"/>
              <a:t>una</a:t>
            </a:r>
            <a:r>
              <a:rPr lang="en-US" i="1" dirty="0"/>
              <a:t> </a:t>
            </a:r>
            <a:r>
              <a:rPr lang="en-US" i="1" dirty="0" err="1"/>
              <a:t>psicologa</a:t>
            </a:r>
            <a:r>
              <a:rPr lang="en-US" i="1" dirty="0"/>
              <a:t>. </a:t>
            </a:r>
            <a:r>
              <a:rPr lang="en-US" i="1" dirty="0" err="1"/>
              <a:t>Permetto</a:t>
            </a:r>
            <a:r>
              <a:rPr lang="en-US" i="1" dirty="0"/>
              <a:t> a </a:t>
            </a:r>
            <a:r>
              <a:rPr lang="en-US" i="1" dirty="0" err="1"/>
              <a:t>quel</a:t>
            </a:r>
            <a:r>
              <a:rPr lang="en-US" i="1" dirty="0"/>
              <a:t> dolore di </a:t>
            </a:r>
            <a:r>
              <a:rPr lang="en-US" i="1" dirty="0" err="1"/>
              <a:t>affondare</a:t>
            </a:r>
            <a:r>
              <a:rPr lang="en-US" i="1" dirty="0"/>
              <a:t> </a:t>
            </a:r>
            <a:r>
              <a:rPr lang="en-US" i="1" dirty="0" err="1"/>
              <a:t>dentro</a:t>
            </a:r>
            <a:r>
              <a:rPr lang="en-US" i="1" dirty="0"/>
              <a:t> di me, per </a:t>
            </a:r>
            <a:r>
              <a:rPr lang="en-US" i="1" dirty="0" err="1"/>
              <a:t>poterne</a:t>
            </a:r>
            <a:r>
              <a:rPr lang="en-US" i="1" dirty="0"/>
              <a:t> </a:t>
            </a:r>
            <a:r>
              <a:rPr lang="en-US" i="1" dirty="0" err="1"/>
              <a:t>sostenere</a:t>
            </a:r>
            <a:r>
              <a:rPr lang="en-US" i="1" dirty="0"/>
              <a:t> il peso.</a:t>
            </a:r>
          </a:p>
          <a:p>
            <a:pPr>
              <a:lnSpc>
                <a:spcPct val="90000"/>
              </a:lnSpc>
              <a:spcAft>
                <a:spcPts val="600"/>
              </a:spcAft>
            </a:pPr>
            <a:r>
              <a:rPr lang="en-US" i="1" dirty="0" err="1"/>
              <a:t>Guardo</a:t>
            </a:r>
            <a:r>
              <a:rPr lang="en-US" i="1" dirty="0"/>
              <a:t> il padre. </a:t>
            </a:r>
            <a:r>
              <a:rPr lang="en-US" i="1" dirty="0" err="1"/>
              <a:t>Gli</a:t>
            </a:r>
            <a:r>
              <a:rPr lang="en-US" i="1" dirty="0"/>
              <a:t> </a:t>
            </a:r>
            <a:r>
              <a:rPr lang="en-US" i="1" dirty="0" err="1"/>
              <a:t>occhi</a:t>
            </a:r>
            <a:r>
              <a:rPr lang="en-US" i="1" dirty="0"/>
              <a:t> rossi, </a:t>
            </a:r>
            <a:r>
              <a:rPr lang="en-US" i="1" dirty="0" err="1"/>
              <a:t>pieni</a:t>
            </a:r>
            <a:r>
              <a:rPr lang="en-US" i="1" dirty="0"/>
              <a:t> di </a:t>
            </a:r>
            <a:r>
              <a:rPr lang="en-US" i="1" dirty="0" err="1"/>
              <a:t>lacrime</a:t>
            </a:r>
            <a:r>
              <a:rPr lang="en-US" i="1" dirty="0"/>
              <a:t> </a:t>
            </a:r>
            <a:r>
              <a:rPr lang="en-US" i="1" dirty="0" err="1"/>
              <a:t>trattenute</a:t>
            </a:r>
            <a:r>
              <a:rPr lang="en-US" i="1" dirty="0"/>
              <a:t>. </a:t>
            </a:r>
          </a:p>
          <a:p>
            <a:pPr>
              <a:lnSpc>
                <a:spcPct val="90000"/>
              </a:lnSpc>
              <a:spcAft>
                <a:spcPts val="600"/>
              </a:spcAft>
            </a:pPr>
            <a:r>
              <a:rPr lang="en-US" i="1" dirty="0" err="1"/>
              <a:t>Cos’è</a:t>
            </a:r>
            <a:r>
              <a:rPr lang="en-US" i="1" dirty="0"/>
              <a:t> </a:t>
            </a:r>
            <a:r>
              <a:rPr lang="en-US" i="1" dirty="0" err="1"/>
              <a:t>successo</a:t>
            </a:r>
            <a:r>
              <a:rPr lang="en-US" i="1" dirty="0"/>
              <a:t>? </a:t>
            </a:r>
            <a:r>
              <a:rPr lang="en-US" i="1" dirty="0" err="1"/>
              <a:t>Perché</a:t>
            </a:r>
            <a:r>
              <a:rPr lang="en-US" i="1" dirty="0"/>
              <a:t> è </a:t>
            </a:r>
            <a:r>
              <a:rPr lang="en-US" i="1" dirty="0" err="1"/>
              <a:t>successo</a:t>
            </a:r>
            <a:r>
              <a:rPr lang="en-US" i="1" dirty="0"/>
              <a:t>? </a:t>
            </a:r>
            <a:r>
              <a:rPr lang="en-US" i="1" dirty="0" err="1"/>
              <a:t>Perché</a:t>
            </a:r>
            <a:r>
              <a:rPr lang="en-US" i="1" dirty="0"/>
              <a:t> a </a:t>
            </a:r>
            <a:r>
              <a:rPr lang="en-US" i="1" dirty="0" err="1"/>
              <a:t>noi</a:t>
            </a:r>
            <a:r>
              <a:rPr lang="en-US" i="1" dirty="0"/>
              <a:t>? </a:t>
            </a:r>
            <a:r>
              <a:rPr lang="en-US" i="1" dirty="0" err="1"/>
              <a:t>Curala</a:t>
            </a:r>
            <a:r>
              <a:rPr lang="en-US" i="1" dirty="0"/>
              <a:t>, ti </a:t>
            </a:r>
            <a:r>
              <a:rPr lang="en-US" i="1" dirty="0" err="1"/>
              <a:t>prego</a:t>
            </a:r>
            <a:r>
              <a:rPr lang="en-US" i="1" dirty="0"/>
              <a:t>. </a:t>
            </a:r>
            <a:r>
              <a:rPr lang="en-US" i="1" dirty="0" err="1"/>
              <a:t>Salvaci</a:t>
            </a:r>
            <a:r>
              <a:rPr lang="en-US" i="1" dirty="0"/>
              <a:t>.</a:t>
            </a:r>
          </a:p>
          <a:p>
            <a:pPr>
              <a:lnSpc>
                <a:spcPct val="90000"/>
              </a:lnSpc>
              <a:spcAft>
                <a:spcPts val="600"/>
              </a:spcAft>
            </a:pPr>
            <a:r>
              <a:rPr lang="en-US" i="1" dirty="0"/>
              <a:t>200 </a:t>
            </a:r>
            <a:r>
              <a:rPr lang="en-US" i="1" dirty="0" err="1"/>
              <a:t>metri</a:t>
            </a:r>
            <a:r>
              <a:rPr lang="en-US" i="1" dirty="0"/>
              <a:t> sotto il </a:t>
            </a:r>
            <a:r>
              <a:rPr lang="en-US" i="1" dirty="0" err="1"/>
              <a:t>pelo</a:t>
            </a:r>
            <a:r>
              <a:rPr lang="en-US" i="1" dirty="0"/>
              <a:t> </a:t>
            </a:r>
            <a:r>
              <a:rPr lang="en-US" i="1" dirty="0" err="1"/>
              <a:t>dell’acqua.E</a:t>
            </a:r>
            <a:r>
              <a:rPr lang="en-US" i="1" dirty="0"/>
              <a:t>’ </a:t>
            </a:r>
            <a:r>
              <a:rPr lang="en-US" i="1" dirty="0" err="1"/>
              <a:t>buio</a:t>
            </a:r>
            <a:r>
              <a:rPr lang="en-US" i="1" dirty="0"/>
              <a:t>. Solo </a:t>
            </a:r>
            <a:r>
              <a:rPr lang="en-US" i="1" dirty="0" err="1"/>
              <a:t>qualche</a:t>
            </a:r>
            <a:r>
              <a:rPr lang="en-US" i="1" dirty="0"/>
              <a:t> forma di vita, </a:t>
            </a:r>
            <a:r>
              <a:rPr lang="en-US" i="1" dirty="0" err="1"/>
              <a:t>si</a:t>
            </a:r>
            <a:r>
              <a:rPr lang="en-US" i="1" dirty="0"/>
              <a:t> </a:t>
            </a:r>
            <a:r>
              <a:rPr lang="en-US" i="1" dirty="0" err="1"/>
              <a:t>aggira</a:t>
            </a:r>
            <a:r>
              <a:rPr lang="en-US" i="1" dirty="0"/>
              <a:t> </a:t>
            </a:r>
            <a:r>
              <a:rPr lang="en-US" i="1" dirty="0" err="1"/>
              <a:t>tra</a:t>
            </a:r>
            <a:r>
              <a:rPr lang="en-US" i="1" dirty="0"/>
              <a:t> </a:t>
            </a:r>
            <a:r>
              <a:rPr lang="en-US" i="1" dirty="0" err="1"/>
              <a:t>noi</a:t>
            </a:r>
            <a:r>
              <a:rPr lang="en-US" i="1" dirty="0"/>
              <a:t>. I </a:t>
            </a:r>
            <a:r>
              <a:rPr lang="en-US" i="1" dirty="0" err="1"/>
              <a:t>suoni</a:t>
            </a:r>
            <a:r>
              <a:rPr lang="en-US" i="1" dirty="0"/>
              <a:t> </a:t>
            </a:r>
            <a:r>
              <a:rPr lang="en-US" i="1" dirty="0" err="1"/>
              <a:t>sono</a:t>
            </a:r>
            <a:r>
              <a:rPr lang="en-US" i="1" dirty="0"/>
              <a:t> </a:t>
            </a:r>
            <a:r>
              <a:rPr lang="en-US" i="1" dirty="0" err="1"/>
              <a:t>appannati</a:t>
            </a:r>
            <a:r>
              <a:rPr lang="en-US" i="1" dirty="0"/>
              <a:t>, i </a:t>
            </a:r>
            <a:r>
              <a:rPr lang="en-US" i="1" dirty="0" err="1"/>
              <a:t>movimenti</a:t>
            </a:r>
            <a:r>
              <a:rPr lang="en-US" i="1" dirty="0"/>
              <a:t> </a:t>
            </a:r>
            <a:r>
              <a:rPr lang="en-US" i="1" dirty="0" err="1"/>
              <a:t>lenti</a:t>
            </a:r>
            <a:r>
              <a:rPr lang="en-US" i="1" dirty="0"/>
              <a:t>.</a:t>
            </a:r>
          </a:p>
          <a:p>
            <a:pPr>
              <a:lnSpc>
                <a:spcPct val="90000"/>
              </a:lnSpc>
              <a:spcAft>
                <a:spcPts val="600"/>
              </a:spcAft>
            </a:pPr>
            <a:r>
              <a:rPr lang="en-US" i="1" dirty="0"/>
              <a:t> </a:t>
            </a:r>
            <a:r>
              <a:rPr lang="en-US" i="1" dirty="0" err="1"/>
              <a:t>Parlo</a:t>
            </a:r>
            <a:r>
              <a:rPr lang="en-US" i="1" dirty="0"/>
              <a:t>, piano. E </a:t>
            </a:r>
            <a:r>
              <a:rPr lang="en-US" i="1" dirty="0" err="1"/>
              <a:t>spiego</a:t>
            </a:r>
            <a:r>
              <a:rPr lang="en-US" i="1" dirty="0"/>
              <a:t>, </a:t>
            </a:r>
            <a:r>
              <a:rPr lang="en-US" i="1" dirty="0" err="1"/>
              <a:t>l’inspiegabile.So</a:t>
            </a:r>
            <a:r>
              <a:rPr lang="en-US" i="1" dirty="0"/>
              <a:t> </a:t>
            </a:r>
            <a:r>
              <a:rPr lang="en-US" i="1" dirty="0" err="1"/>
              <a:t>che</a:t>
            </a:r>
            <a:r>
              <a:rPr lang="en-US" i="1" dirty="0"/>
              <a:t> </a:t>
            </a:r>
            <a:r>
              <a:rPr lang="en-US" i="1" dirty="0" err="1"/>
              <a:t>quello</a:t>
            </a:r>
            <a:r>
              <a:rPr lang="en-US" i="1" dirty="0"/>
              <a:t> </a:t>
            </a:r>
            <a:r>
              <a:rPr lang="en-US" i="1" dirty="0" err="1"/>
              <a:t>che</a:t>
            </a:r>
            <a:r>
              <a:rPr lang="en-US" i="1" dirty="0"/>
              <a:t> </a:t>
            </a:r>
            <a:r>
              <a:rPr lang="en-US" i="1" dirty="0" err="1"/>
              <a:t>dirò</a:t>
            </a:r>
            <a:r>
              <a:rPr lang="en-US" i="1" dirty="0"/>
              <a:t> </a:t>
            </a:r>
            <a:r>
              <a:rPr lang="en-US" i="1" dirty="0" err="1"/>
              <a:t>rimarrà</a:t>
            </a:r>
            <a:r>
              <a:rPr lang="en-US" i="1" dirty="0"/>
              <a:t> </a:t>
            </a:r>
            <a:r>
              <a:rPr lang="en-US" i="1" dirty="0" err="1"/>
              <a:t>impresso</a:t>
            </a:r>
            <a:r>
              <a:rPr lang="en-US" i="1" dirty="0"/>
              <a:t> per </a:t>
            </a:r>
            <a:r>
              <a:rPr lang="en-US" i="1" dirty="0" err="1"/>
              <a:t>sempre</a:t>
            </a:r>
            <a:r>
              <a:rPr lang="en-US" i="1" dirty="0"/>
              <a:t>. Che in </a:t>
            </a:r>
            <a:r>
              <a:rPr lang="en-US" i="1" dirty="0" err="1"/>
              <a:t>parte</a:t>
            </a:r>
            <a:r>
              <a:rPr lang="en-US" i="1" dirty="0"/>
              <a:t> </a:t>
            </a:r>
            <a:r>
              <a:rPr lang="en-US" i="1" dirty="0" err="1"/>
              <a:t>condizionerà</a:t>
            </a:r>
            <a:r>
              <a:rPr lang="en-US" i="1" dirty="0"/>
              <a:t> le </a:t>
            </a:r>
            <a:r>
              <a:rPr lang="en-US" i="1" dirty="0" err="1"/>
              <a:t>loro</a:t>
            </a:r>
            <a:r>
              <a:rPr lang="en-US" i="1" dirty="0"/>
              <a:t> </a:t>
            </a:r>
            <a:r>
              <a:rPr lang="en-US" i="1" dirty="0" err="1"/>
              <a:t>scelte</a:t>
            </a:r>
            <a:r>
              <a:rPr lang="en-US" i="1" dirty="0"/>
              <a:t>. Il modo </a:t>
            </a:r>
            <a:r>
              <a:rPr lang="en-US" i="1" dirty="0" err="1"/>
              <a:t>stesso</a:t>
            </a:r>
            <a:r>
              <a:rPr lang="en-US" i="1" dirty="0"/>
              <a:t> in cui </a:t>
            </a:r>
            <a:r>
              <a:rPr lang="en-US" i="1" dirty="0" err="1"/>
              <a:t>affronteranno</a:t>
            </a:r>
            <a:r>
              <a:rPr lang="en-US" i="1" dirty="0"/>
              <a:t> </a:t>
            </a:r>
            <a:r>
              <a:rPr lang="en-US" i="1" dirty="0" err="1"/>
              <a:t>questo</a:t>
            </a:r>
            <a:r>
              <a:rPr lang="en-US" i="1" dirty="0"/>
              <a:t> </a:t>
            </a:r>
            <a:r>
              <a:rPr lang="en-US" i="1" dirty="0" err="1"/>
              <a:t>lutto</a:t>
            </a:r>
            <a:r>
              <a:rPr lang="en-US" i="1" dirty="0"/>
              <a:t> </a:t>
            </a:r>
            <a:r>
              <a:rPr lang="en-US" i="1" dirty="0" err="1"/>
              <a:t>negato</a:t>
            </a:r>
            <a:r>
              <a:rPr lang="en-US" i="1" dirty="0"/>
              <a:t> dalla </a:t>
            </a:r>
            <a:r>
              <a:rPr lang="en-US" i="1" dirty="0" err="1"/>
              <a:t>società</a:t>
            </a:r>
            <a:r>
              <a:rPr lang="en-US" i="1" dirty="0"/>
              <a:t>. </a:t>
            </a:r>
          </a:p>
          <a:p>
            <a:pPr>
              <a:lnSpc>
                <a:spcPct val="90000"/>
              </a:lnSpc>
              <a:spcAft>
                <a:spcPts val="600"/>
              </a:spcAft>
            </a:pPr>
            <a:r>
              <a:rPr lang="en-US" i="1" dirty="0"/>
              <a:t>Mi </a:t>
            </a:r>
            <a:r>
              <a:rPr lang="en-US" i="1" dirty="0" err="1"/>
              <a:t>appresto</a:t>
            </a:r>
            <a:r>
              <a:rPr lang="en-US" i="1" dirty="0"/>
              <a:t> a </a:t>
            </a:r>
            <a:r>
              <a:rPr lang="en-US" i="1" dirty="0" err="1"/>
              <a:t>parlare</a:t>
            </a:r>
            <a:r>
              <a:rPr lang="en-US" i="1" dirty="0"/>
              <a:t>. </a:t>
            </a:r>
            <a:r>
              <a:rPr lang="en-US" i="1" dirty="0" err="1"/>
              <a:t>Collego</a:t>
            </a:r>
            <a:r>
              <a:rPr lang="en-US" i="1" dirty="0"/>
              <a:t> la </a:t>
            </a:r>
            <a:r>
              <a:rPr lang="en-US" i="1" dirty="0" err="1"/>
              <a:t>mia</a:t>
            </a:r>
            <a:r>
              <a:rPr lang="en-US" i="1" dirty="0"/>
              <a:t> </a:t>
            </a:r>
            <a:r>
              <a:rPr lang="en-US" i="1" dirty="0" err="1"/>
              <a:t>mente</a:t>
            </a:r>
            <a:r>
              <a:rPr lang="en-US" i="1" dirty="0"/>
              <a:t> al </a:t>
            </a:r>
            <a:r>
              <a:rPr lang="en-US" i="1" dirty="0" err="1"/>
              <a:t>mio</a:t>
            </a:r>
            <a:r>
              <a:rPr lang="en-US" i="1" dirty="0"/>
              <a:t> </a:t>
            </a:r>
            <a:r>
              <a:rPr lang="en-US" i="1" dirty="0" err="1"/>
              <a:t>cuore</a:t>
            </a:r>
            <a:r>
              <a:rPr lang="en-US" i="1" dirty="0"/>
              <a:t>. </a:t>
            </a:r>
            <a:r>
              <a:rPr lang="en-US" i="1" dirty="0" err="1"/>
              <a:t>Ciò</a:t>
            </a:r>
            <a:r>
              <a:rPr lang="en-US" i="1" dirty="0"/>
              <a:t> </a:t>
            </a:r>
            <a:r>
              <a:rPr lang="en-US" i="1" dirty="0" err="1"/>
              <a:t>che</a:t>
            </a:r>
            <a:r>
              <a:rPr lang="en-US" i="1" dirty="0"/>
              <a:t> </a:t>
            </a:r>
            <a:r>
              <a:rPr lang="en-US" i="1" dirty="0" err="1"/>
              <a:t>dirò</a:t>
            </a:r>
            <a:r>
              <a:rPr lang="en-US" i="1" dirty="0"/>
              <a:t> </a:t>
            </a:r>
            <a:r>
              <a:rPr lang="en-US" i="1" dirty="0" err="1"/>
              <a:t>dovrà</a:t>
            </a:r>
            <a:r>
              <a:rPr lang="en-US" i="1" dirty="0"/>
              <a:t> </a:t>
            </a:r>
            <a:r>
              <a:rPr lang="en-US" i="1" dirty="0" err="1"/>
              <a:t>sapere</a:t>
            </a:r>
            <a:r>
              <a:rPr lang="en-US" i="1" dirty="0"/>
              <a:t> </a:t>
            </a:r>
            <a:r>
              <a:rPr lang="en-US" i="1" dirty="0" err="1"/>
              <a:t>d’affetto</a:t>
            </a:r>
            <a:r>
              <a:rPr lang="en-US" i="1" dirty="0"/>
              <a:t> e di parole, </a:t>
            </a:r>
            <a:r>
              <a:rPr lang="en-US" i="1" dirty="0" err="1"/>
              <a:t>chiare</a:t>
            </a:r>
            <a:r>
              <a:rPr lang="en-US" i="1" dirty="0"/>
              <a:t>.</a:t>
            </a:r>
            <a:r>
              <a:rPr lang="it-IT" i="1" dirty="0"/>
              <a:t>”</a:t>
            </a:r>
            <a:endParaRPr lang="en-US" i="1" dirty="0"/>
          </a:p>
        </p:txBody>
      </p:sp>
    </p:spTree>
    <p:extLst>
      <p:ext uri="{BB962C8B-B14F-4D97-AF65-F5344CB8AC3E}">
        <p14:creationId xmlns:p14="http://schemas.microsoft.com/office/powerpoint/2010/main" val="62330166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525860-A5CC-1171-CBC2-16F0B9614881}"/>
              </a:ext>
            </a:extLst>
          </p:cNvPr>
          <p:cNvSpPr>
            <a:spLocks noGrp="1"/>
          </p:cNvSpPr>
          <p:nvPr>
            <p:ph type="title"/>
          </p:nvPr>
        </p:nvSpPr>
        <p:spPr>
          <a:xfrm>
            <a:off x="6289158" y="803325"/>
            <a:ext cx="5259707" cy="1325563"/>
          </a:xfrm>
        </p:spPr>
        <p:txBody>
          <a:bodyPr vert="horz" lIns="91440" tIns="45720" rIns="91440" bIns="45720" rtlCol="0" anchor="ctr">
            <a:normAutofit/>
          </a:bodyPr>
          <a:lstStyle/>
          <a:p>
            <a:r>
              <a:rPr lang="it-IT" dirty="0"/>
              <a:t>Shock emotivo</a:t>
            </a:r>
            <a:endParaRPr lang="en-US" dirty="0"/>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5">
            <a:extLst>
              <a:ext uri="{FF2B5EF4-FFF2-40B4-BE49-F238E27FC236}">
                <a16:creationId xmlns:a16="http://schemas.microsoft.com/office/drawing/2014/main" id="{13A16036-3A53-5477-41F5-7800FDAB108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999" r="5777"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Segnaposto contenuto 2">
            <a:extLst>
              <a:ext uri="{FF2B5EF4-FFF2-40B4-BE49-F238E27FC236}">
                <a16:creationId xmlns:a16="http://schemas.microsoft.com/office/drawing/2014/main" id="{01698D2B-15E7-C69D-4624-BF1DBEECB69F}"/>
              </a:ext>
            </a:extLst>
          </p:cNvPr>
          <p:cNvSpPr>
            <a:spLocks noGrp="1"/>
          </p:cNvSpPr>
          <p:nvPr>
            <p:ph sz="half" idx="1"/>
          </p:nvPr>
        </p:nvSpPr>
        <p:spPr>
          <a:xfrm>
            <a:off x="6289158" y="2279018"/>
            <a:ext cx="5259714" cy="3375920"/>
          </a:xfrm>
        </p:spPr>
        <p:txBody>
          <a:bodyPr vert="horz" lIns="91440" tIns="45720" rIns="91440" bIns="45720" rtlCol="0" anchor="t">
            <a:normAutofit/>
          </a:bodyPr>
          <a:lstStyle/>
          <a:p>
            <a:r>
              <a:rPr lang="en-US" sz="1800" b="0" i="0" u="none" strike="noStrike" dirty="0">
                <a:effectLst/>
              </a:rPr>
              <a:t>La </a:t>
            </a:r>
            <a:r>
              <a:rPr lang="en-US" sz="1800" b="0" i="0" u="none" strike="noStrike" dirty="0" err="1">
                <a:effectLst/>
              </a:rPr>
              <a:t>morte</a:t>
            </a:r>
            <a:r>
              <a:rPr lang="en-US" sz="1800" b="0" i="0" u="none" strike="noStrike" dirty="0">
                <a:effectLst/>
              </a:rPr>
              <a:t> di un bambino in </a:t>
            </a:r>
            <a:r>
              <a:rPr lang="en-US" sz="1800" b="0" i="0" u="none" strike="noStrike" dirty="0" err="1">
                <a:effectLst/>
              </a:rPr>
              <a:t>gravidanza</a:t>
            </a:r>
            <a:r>
              <a:rPr lang="en-US" sz="1800" b="0" i="0" u="none" strike="noStrike" dirty="0">
                <a:effectLst/>
              </a:rPr>
              <a:t> </a:t>
            </a:r>
            <a:r>
              <a:rPr lang="en-US" sz="1800" b="0" i="0" u="none" strike="noStrike" dirty="0" err="1">
                <a:effectLst/>
              </a:rPr>
              <a:t>interrompe</a:t>
            </a:r>
            <a:r>
              <a:rPr lang="en-US" sz="1800" b="0" i="0" u="none" strike="noStrike" dirty="0">
                <a:effectLst/>
              </a:rPr>
              <a:t> in modo </a:t>
            </a:r>
            <a:r>
              <a:rPr lang="en-US" sz="1800" b="0" i="0" u="none" strike="noStrike" dirty="0" err="1">
                <a:effectLst/>
              </a:rPr>
              <a:t>brusco</a:t>
            </a:r>
            <a:r>
              <a:rPr lang="en-US" sz="1800" b="0" i="0" u="none" strike="noStrike" dirty="0">
                <a:effectLst/>
              </a:rPr>
              <a:t> e </a:t>
            </a:r>
            <a:r>
              <a:rPr lang="en-US" sz="1800" b="0" i="0" u="none" strike="noStrike" dirty="0" err="1">
                <a:effectLst/>
              </a:rPr>
              <a:t>violento</a:t>
            </a:r>
            <a:r>
              <a:rPr lang="en-US" sz="1800" b="0" i="0" u="none" strike="noStrike" dirty="0">
                <a:effectLst/>
              </a:rPr>
              <a:t> il </a:t>
            </a:r>
            <a:r>
              <a:rPr lang="en-US" sz="1800" b="0" i="0" u="none" strike="noStrike" dirty="0" err="1">
                <a:effectLst/>
              </a:rPr>
              <a:t>processo</a:t>
            </a:r>
            <a:r>
              <a:rPr lang="en-US" sz="1800" b="0" i="0" u="none" strike="noStrike" dirty="0">
                <a:effectLst/>
              </a:rPr>
              <a:t> di </a:t>
            </a:r>
            <a:r>
              <a:rPr lang="en-US" sz="1800" b="0" i="0" u="none" strike="noStrike" dirty="0" err="1">
                <a:effectLst/>
              </a:rPr>
              <a:t>genitorialità</a:t>
            </a:r>
            <a:r>
              <a:rPr lang="en-US" sz="1800" b="0" i="0" u="none" strike="noStrike" dirty="0">
                <a:effectLst/>
              </a:rPr>
              <a:t> e il </a:t>
            </a:r>
            <a:r>
              <a:rPr lang="en-US" sz="1800" b="0" i="0" u="none" strike="noStrike" dirty="0" err="1">
                <a:effectLst/>
              </a:rPr>
              <a:t>legame</a:t>
            </a:r>
            <a:r>
              <a:rPr lang="en-US" sz="1800" b="0" i="0" u="none" strike="noStrike" dirty="0">
                <a:effectLst/>
              </a:rPr>
              <a:t> di </a:t>
            </a:r>
            <a:r>
              <a:rPr lang="en-US" sz="1800" b="0" i="0" u="none" strike="noStrike" dirty="0" err="1">
                <a:effectLst/>
              </a:rPr>
              <a:t>attaccamento</a:t>
            </a:r>
            <a:r>
              <a:rPr lang="en-US" sz="1800" b="0" i="0" u="none" strike="noStrike" dirty="0">
                <a:effectLst/>
              </a:rPr>
              <a:t>.</a:t>
            </a:r>
          </a:p>
          <a:p>
            <a:r>
              <a:rPr lang="en-US" sz="1800" b="0" i="0" u="none" strike="noStrike" dirty="0">
                <a:effectLst/>
              </a:rPr>
              <a:t>E’ uno shock </a:t>
            </a:r>
            <a:r>
              <a:rPr lang="en-US" sz="1800" b="0" i="0" u="none" strike="noStrike" dirty="0" err="1">
                <a:effectLst/>
              </a:rPr>
              <a:t>emotivo</a:t>
            </a:r>
            <a:r>
              <a:rPr lang="en-US" sz="1800" b="0" i="0" u="none" strike="noStrike" dirty="0">
                <a:effectLst/>
              </a:rPr>
              <a:t> di </a:t>
            </a:r>
            <a:r>
              <a:rPr lang="en-US" sz="1800" b="0" i="0" u="none" strike="noStrike" dirty="0" err="1">
                <a:effectLst/>
              </a:rPr>
              <a:t>grande</a:t>
            </a:r>
            <a:r>
              <a:rPr lang="en-US" sz="1800" b="0" i="0" u="none" strike="noStrike" dirty="0">
                <a:effectLst/>
              </a:rPr>
              <a:t> </a:t>
            </a:r>
            <a:r>
              <a:rPr lang="en-US" sz="1800" b="0" i="0" u="none" strike="noStrike" dirty="0" err="1">
                <a:effectLst/>
              </a:rPr>
              <a:t>intensità</a:t>
            </a:r>
            <a:r>
              <a:rPr lang="en-US" sz="1800" b="0" i="0" u="none" strike="noStrike" dirty="0">
                <a:effectLst/>
              </a:rPr>
              <a:t> </a:t>
            </a:r>
            <a:r>
              <a:rPr lang="en-US" sz="1800" b="0" i="0" u="none" strike="noStrike" dirty="0" err="1">
                <a:effectLst/>
              </a:rPr>
              <a:t>che</a:t>
            </a:r>
            <a:r>
              <a:rPr lang="en-US" sz="1800" b="0" i="0" u="none" strike="noStrike" dirty="0">
                <a:effectLst/>
              </a:rPr>
              <a:t> produce un </a:t>
            </a:r>
            <a:r>
              <a:rPr lang="en-US" sz="1800" b="0" i="0" u="none" strike="noStrike" dirty="0" err="1">
                <a:effectLst/>
              </a:rPr>
              <a:t>lutto</a:t>
            </a:r>
            <a:r>
              <a:rPr lang="en-US" sz="1800" b="0" i="0" u="none" strike="noStrike" dirty="0">
                <a:effectLst/>
              </a:rPr>
              <a:t> </a:t>
            </a:r>
            <a:r>
              <a:rPr lang="en-US" sz="1800" b="0" i="0" u="none" strike="noStrike" dirty="0" err="1">
                <a:effectLst/>
              </a:rPr>
              <a:t>profondo</a:t>
            </a:r>
            <a:r>
              <a:rPr lang="en-US" sz="1800" b="0" i="0" u="none" strike="noStrike" dirty="0">
                <a:effectLst/>
              </a:rPr>
              <a:t> e </a:t>
            </a:r>
            <a:r>
              <a:rPr lang="en-US" sz="1800" b="0" i="0" u="none" strike="noStrike" dirty="0" err="1">
                <a:effectLst/>
              </a:rPr>
              <a:t>pervasivo</a:t>
            </a:r>
            <a:r>
              <a:rPr lang="en-US" sz="1800" b="0" i="0" u="none" strike="noStrike" dirty="0">
                <a:effectLst/>
              </a:rPr>
              <a:t> </a:t>
            </a:r>
            <a:r>
              <a:rPr lang="en-US" sz="1800" b="0" i="0" u="none" strike="noStrike" dirty="0" err="1">
                <a:effectLst/>
              </a:rPr>
              <a:t>che</a:t>
            </a:r>
            <a:r>
              <a:rPr lang="en-US" sz="1800" b="0" i="0" u="none" strike="noStrike" dirty="0">
                <a:effectLst/>
              </a:rPr>
              <a:t> </a:t>
            </a:r>
            <a:r>
              <a:rPr lang="en-US" sz="1800" b="0" i="0" u="none" strike="noStrike" dirty="0" err="1">
                <a:effectLst/>
              </a:rPr>
              <a:t>può</a:t>
            </a:r>
            <a:r>
              <a:rPr lang="en-US" sz="1800" b="0" i="0" u="none" strike="noStrike" dirty="0">
                <a:effectLst/>
              </a:rPr>
              <a:t> </a:t>
            </a:r>
            <a:r>
              <a:rPr lang="en-US" sz="1800" b="0" i="0" u="none" strike="noStrike" dirty="0" err="1">
                <a:effectLst/>
              </a:rPr>
              <a:t>durare</a:t>
            </a:r>
            <a:r>
              <a:rPr lang="en-US" sz="1800" b="0" i="0" u="none" strike="noStrike" dirty="0">
                <a:effectLst/>
              </a:rPr>
              <a:t> </a:t>
            </a:r>
            <a:r>
              <a:rPr lang="en-US" sz="1800" b="0" i="0" u="none" strike="noStrike" dirty="0" err="1">
                <a:effectLst/>
              </a:rPr>
              <a:t>dai</a:t>
            </a:r>
            <a:r>
              <a:rPr lang="en-US" sz="1800" b="0" i="0" u="none" strike="noStrike" dirty="0">
                <a:effectLst/>
              </a:rPr>
              <a:t> 6 </a:t>
            </a:r>
            <a:r>
              <a:rPr lang="en-US" sz="1800" b="0" i="0" u="none" strike="noStrike" dirty="0" err="1">
                <a:effectLst/>
              </a:rPr>
              <a:t>mesi</a:t>
            </a:r>
            <a:r>
              <a:rPr lang="en-US" sz="1800" b="0" i="0" u="none" strike="noStrike" dirty="0">
                <a:effectLst/>
              </a:rPr>
              <a:t> </a:t>
            </a:r>
            <a:r>
              <a:rPr lang="en-US" sz="1800" b="0" i="0" u="none" strike="noStrike" dirty="0" err="1">
                <a:effectLst/>
              </a:rPr>
              <a:t>fino</a:t>
            </a:r>
            <a:r>
              <a:rPr lang="en-US" sz="1800" b="0" i="0" u="none" strike="noStrike" dirty="0">
                <a:effectLst/>
              </a:rPr>
              <a:t> a due anni </a:t>
            </a:r>
            <a:r>
              <a:rPr lang="en-US" sz="1800" b="0" i="0" u="none" strike="noStrike" dirty="0" err="1">
                <a:effectLst/>
              </a:rPr>
              <a:t>successivi</a:t>
            </a:r>
            <a:r>
              <a:rPr lang="en-US" sz="1800" b="0" i="0" u="none" strike="noStrike" dirty="0">
                <a:effectLst/>
              </a:rPr>
              <a:t> </a:t>
            </a:r>
            <a:r>
              <a:rPr lang="en-US" sz="1800" b="0" i="0" u="none" strike="noStrike" dirty="0" err="1">
                <a:effectLst/>
              </a:rPr>
              <a:t>all’evento</a:t>
            </a:r>
            <a:r>
              <a:rPr lang="en-US" sz="1800" b="0" i="0" u="none" strike="noStrike" dirty="0">
                <a:effectLst/>
              </a:rPr>
              <a:t>.</a:t>
            </a:r>
          </a:p>
          <a:p>
            <a:r>
              <a:rPr lang="en-US" sz="1800" b="0" i="0" u="none" strike="noStrike" dirty="0">
                <a:effectLst/>
              </a:rPr>
              <a:t>I </a:t>
            </a:r>
            <a:r>
              <a:rPr lang="en-US" sz="1800" b="0" i="0" u="none" strike="noStrike" dirty="0" err="1">
                <a:effectLst/>
              </a:rPr>
              <a:t>genitori</a:t>
            </a:r>
            <a:r>
              <a:rPr lang="en-US" sz="1800" b="0" i="0" u="none" strike="noStrike" dirty="0">
                <a:effectLst/>
              </a:rPr>
              <a:t> </a:t>
            </a:r>
            <a:r>
              <a:rPr lang="en-US" sz="1800" b="0" i="0" u="none" strike="noStrike" dirty="0" err="1">
                <a:effectLst/>
              </a:rPr>
              <a:t>impiegano</a:t>
            </a:r>
            <a:r>
              <a:rPr lang="en-US" sz="1800" b="0" i="0" u="none" strike="noStrike" dirty="0">
                <a:effectLst/>
              </a:rPr>
              <a:t> circa 3 anni per </a:t>
            </a:r>
            <a:r>
              <a:rPr lang="en-US" sz="1800" b="0" i="0" u="none" strike="noStrike" dirty="0" err="1">
                <a:effectLst/>
              </a:rPr>
              <a:t>tornare</a:t>
            </a:r>
            <a:r>
              <a:rPr lang="en-US" sz="1800" b="0" i="0" u="none" strike="noStrike" dirty="0">
                <a:effectLst/>
              </a:rPr>
              <a:t> ad un </a:t>
            </a:r>
            <a:r>
              <a:rPr lang="en-US" sz="1800" b="0" i="0" u="none" strike="noStrike" dirty="0" err="1">
                <a:effectLst/>
              </a:rPr>
              <a:t>livello</a:t>
            </a:r>
            <a:r>
              <a:rPr lang="en-US" sz="1800" b="0" i="0" u="none" strike="noStrike" dirty="0">
                <a:effectLst/>
              </a:rPr>
              <a:t> di </a:t>
            </a:r>
            <a:r>
              <a:rPr lang="en-US" sz="1800" b="0" i="0" u="none" strike="noStrike" dirty="0" err="1">
                <a:effectLst/>
              </a:rPr>
              <a:t>serenità</a:t>
            </a:r>
            <a:r>
              <a:rPr lang="en-US" sz="1800" b="0" i="0" u="none" strike="noStrike" dirty="0">
                <a:effectLst/>
              </a:rPr>
              <a:t> come </a:t>
            </a:r>
            <a:r>
              <a:rPr lang="en-US" sz="1800" b="0" i="0" u="none" strike="noStrike" dirty="0" err="1">
                <a:effectLst/>
              </a:rPr>
              <a:t>quello</a:t>
            </a:r>
            <a:r>
              <a:rPr lang="en-US" sz="1800" b="0" i="0" u="none" strike="noStrike" dirty="0">
                <a:effectLst/>
              </a:rPr>
              <a:t> </a:t>
            </a:r>
            <a:r>
              <a:rPr lang="en-US" sz="1800" b="0" i="0" u="none" strike="noStrike" dirty="0" err="1">
                <a:effectLst/>
              </a:rPr>
              <a:t>precedente</a:t>
            </a:r>
            <a:r>
              <a:rPr lang="en-US" sz="1800" b="0" i="0" u="none" strike="noStrike" dirty="0">
                <a:effectLst/>
              </a:rPr>
              <a:t> </a:t>
            </a:r>
            <a:r>
              <a:rPr lang="en-US" sz="1800" b="0" i="0" u="none" strike="noStrike" dirty="0" err="1">
                <a:effectLst/>
              </a:rPr>
              <a:t>alla</a:t>
            </a:r>
            <a:r>
              <a:rPr lang="en-US" sz="1800" b="0" i="0" u="none" strike="noStrike" dirty="0">
                <a:effectLst/>
              </a:rPr>
              <a:t> </a:t>
            </a:r>
            <a:r>
              <a:rPr lang="en-US" sz="1800" b="0" i="0" u="none" strike="noStrike" dirty="0" err="1">
                <a:effectLst/>
              </a:rPr>
              <a:t>perdita</a:t>
            </a:r>
            <a:endParaRPr lang="en-US" sz="1800" dirty="0"/>
          </a:p>
        </p:txBody>
      </p:sp>
    </p:spTree>
    <p:extLst>
      <p:ext uri="{BB962C8B-B14F-4D97-AF65-F5344CB8AC3E}">
        <p14:creationId xmlns:p14="http://schemas.microsoft.com/office/powerpoint/2010/main" val="3022689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olo 1">
            <a:extLst>
              <a:ext uri="{FF2B5EF4-FFF2-40B4-BE49-F238E27FC236}">
                <a16:creationId xmlns:a16="http://schemas.microsoft.com/office/drawing/2014/main" id="{1A76AF52-E8E0-ECC0-2A4C-621E4C55FCC5}"/>
              </a:ext>
            </a:extLst>
          </p:cNvPr>
          <p:cNvSpPr>
            <a:spLocks noGrp="1"/>
          </p:cNvSpPr>
          <p:nvPr>
            <p:ph type="title"/>
          </p:nvPr>
        </p:nvSpPr>
        <p:spPr>
          <a:xfrm>
            <a:off x="838200" y="468113"/>
            <a:ext cx="4631033" cy="1383109"/>
          </a:xfrm>
        </p:spPr>
        <p:txBody>
          <a:bodyPr vert="horz" lIns="91440" tIns="45720" rIns="91440" bIns="45720" rtlCol="0" anchor="b">
            <a:normAutofit/>
          </a:bodyPr>
          <a:lstStyle/>
          <a:p>
            <a:r>
              <a:rPr lang="it-IT" sz="3800" dirty="0">
                <a:solidFill>
                  <a:schemeClr val="bg1"/>
                </a:solidFill>
              </a:rPr>
              <a:t>Sostenere “il trauma”</a:t>
            </a:r>
            <a:endParaRPr lang="en-US" sz="3800" dirty="0">
              <a:solidFill>
                <a:schemeClr val="bg1"/>
              </a:solidFill>
            </a:endParaRPr>
          </a:p>
        </p:txBody>
      </p:sp>
      <p:cxnSp>
        <p:nvCxnSpPr>
          <p:cNvPr id="18" name="Straight Connector 17">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F21BA087-4BC6-654F-959D-94B1F1746984}"/>
              </a:ext>
            </a:extLst>
          </p:cNvPr>
          <p:cNvSpPr>
            <a:spLocks noGrp="1"/>
          </p:cNvSpPr>
          <p:nvPr>
            <p:ph sz="half" idx="1"/>
          </p:nvPr>
        </p:nvSpPr>
        <p:spPr>
          <a:xfrm>
            <a:off x="838200" y="2120204"/>
            <a:ext cx="4631033" cy="3233847"/>
          </a:xfrm>
        </p:spPr>
        <p:txBody>
          <a:bodyPr vert="horz" lIns="91440" tIns="45720" rIns="91440" bIns="45720" rtlCol="0">
            <a:normAutofit/>
          </a:bodyPr>
          <a:lstStyle/>
          <a:p>
            <a:r>
              <a:rPr lang="en-US" sz="1600" b="0" i="0" u="none" strike="noStrike" dirty="0">
                <a:solidFill>
                  <a:schemeClr val="bg1"/>
                </a:solidFill>
                <a:effectLst/>
              </a:rPr>
              <a:t>Come in tutti </a:t>
            </a:r>
            <a:r>
              <a:rPr lang="en-US" sz="1600" b="0" i="0" u="none" strike="noStrike" dirty="0" err="1">
                <a:solidFill>
                  <a:schemeClr val="bg1"/>
                </a:solidFill>
                <a:effectLst/>
              </a:rPr>
              <a:t>gli</a:t>
            </a:r>
            <a:r>
              <a:rPr lang="en-US" sz="1600" b="0" i="0" u="none" strike="noStrike" dirty="0">
                <a:solidFill>
                  <a:schemeClr val="bg1"/>
                </a:solidFill>
                <a:effectLst/>
              </a:rPr>
              <a:t> </a:t>
            </a:r>
            <a:r>
              <a:rPr lang="en-US" sz="1600" b="0" i="0" u="none" strike="noStrike" dirty="0" err="1">
                <a:solidFill>
                  <a:schemeClr val="bg1"/>
                </a:solidFill>
                <a:effectLst/>
              </a:rPr>
              <a:t>eventi</a:t>
            </a:r>
            <a:r>
              <a:rPr lang="en-US" sz="1600" b="0" i="0" u="none" strike="noStrike" dirty="0">
                <a:solidFill>
                  <a:schemeClr val="bg1"/>
                </a:solidFill>
                <a:effectLst/>
              </a:rPr>
              <a:t> </a:t>
            </a:r>
            <a:r>
              <a:rPr lang="en-US" sz="1600" b="0" i="0" u="none" strike="noStrike" dirty="0" err="1">
                <a:solidFill>
                  <a:schemeClr val="bg1"/>
                </a:solidFill>
                <a:effectLst/>
              </a:rPr>
              <a:t>traumatici</a:t>
            </a:r>
            <a:r>
              <a:rPr lang="en-US" sz="1600" b="0" i="0" u="none" strike="noStrike" dirty="0">
                <a:solidFill>
                  <a:schemeClr val="bg1"/>
                </a:solidFill>
                <a:effectLst/>
              </a:rPr>
              <a:t>, il </a:t>
            </a:r>
            <a:r>
              <a:rPr lang="en-US" sz="1600" b="0" i="0" u="none" strike="noStrike" dirty="0" err="1">
                <a:solidFill>
                  <a:schemeClr val="bg1"/>
                </a:solidFill>
                <a:effectLst/>
              </a:rPr>
              <a:t>periodo</a:t>
            </a:r>
            <a:r>
              <a:rPr lang="en-US" sz="1600" b="0" i="0" u="none" strike="noStrike" dirty="0">
                <a:solidFill>
                  <a:schemeClr val="bg1"/>
                </a:solidFill>
                <a:effectLst/>
              </a:rPr>
              <a:t> </a:t>
            </a:r>
            <a:r>
              <a:rPr lang="en-US" sz="1600" b="0" i="0" u="none" strike="noStrike" dirty="0" err="1">
                <a:solidFill>
                  <a:schemeClr val="bg1"/>
                </a:solidFill>
                <a:effectLst/>
              </a:rPr>
              <a:t>immediatamente</a:t>
            </a:r>
            <a:r>
              <a:rPr lang="en-US" sz="1600" b="0" i="0" u="none" strike="noStrike" dirty="0">
                <a:solidFill>
                  <a:schemeClr val="bg1"/>
                </a:solidFill>
                <a:effectLst/>
              </a:rPr>
              <a:t> </a:t>
            </a:r>
            <a:r>
              <a:rPr lang="en-US" sz="1600" b="0" i="0" u="none" strike="noStrike" dirty="0" err="1">
                <a:solidFill>
                  <a:schemeClr val="bg1"/>
                </a:solidFill>
                <a:effectLst/>
              </a:rPr>
              <a:t>successivo</a:t>
            </a:r>
            <a:r>
              <a:rPr lang="en-US" sz="1600" b="0" i="0" u="none" strike="noStrike" dirty="0">
                <a:solidFill>
                  <a:schemeClr val="bg1"/>
                </a:solidFill>
                <a:effectLst/>
              </a:rPr>
              <a:t> all’ </a:t>
            </a:r>
            <a:r>
              <a:rPr lang="en-US" sz="1600" b="0" i="0" u="none" strike="noStrike" dirty="0" err="1">
                <a:solidFill>
                  <a:schemeClr val="bg1"/>
                </a:solidFill>
                <a:effectLst/>
              </a:rPr>
              <a:t>evento</a:t>
            </a:r>
            <a:r>
              <a:rPr lang="en-US" sz="1600" b="0" i="0" u="none" strike="noStrike" dirty="0">
                <a:solidFill>
                  <a:schemeClr val="bg1"/>
                </a:solidFill>
                <a:effectLst/>
              </a:rPr>
              <a:t> ha </a:t>
            </a:r>
            <a:r>
              <a:rPr lang="en-US" sz="1600" b="0" i="0" u="none" strike="noStrike" dirty="0" err="1">
                <a:solidFill>
                  <a:schemeClr val="bg1"/>
                </a:solidFill>
                <a:effectLst/>
              </a:rPr>
              <a:t>un’importanza</a:t>
            </a:r>
            <a:r>
              <a:rPr lang="en-US" sz="1600" b="0" i="0" u="none" strike="noStrike" dirty="0">
                <a:solidFill>
                  <a:schemeClr val="bg1"/>
                </a:solidFill>
                <a:effectLst/>
              </a:rPr>
              <a:t> </a:t>
            </a:r>
            <a:r>
              <a:rPr lang="en-US" sz="1600" b="0" i="0" u="none" strike="noStrike" dirty="0" err="1">
                <a:solidFill>
                  <a:schemeClr val="bg1"/>
                </a:solidFill>
                <a:effectLst/>
              </a:rPr>
              <a:t>essenziale</a:t>
            </a:r>
            <a:endParaRPr lang="en-US" sz="1600" b="0" i="0" u="none" strike="noStrike" dirty="0">
              <a:solidFill>
                <a:schemeClr val="bg1"/>
              </a:solidFill>
              <a:effectLst/>
            </a:endParaRPr>
          </a:p>
          <a:p>
            <a:r>
              <a:rPr lang="en-US" sz="1600" dirty="0">
                <a:solidFill>
                  <a:schemeClr val="bg1"/>
                </a:solidFill>
              </a:rPr>
              <a:t>Non</a:t>
            </a:r>
            <a:r>
              <a:rPr lang="en-US" sz="1600" b="0" i="0" u="none" strike="noStrike" dirty="0">
                <a:solidFill>
                  <a:schemeClr val="bg1"/>
                </a:solidFill>
                <a:effectLst/>
              </a:rPr>
              <a:t> fare </a:t>
            </a:r>
            <a:r>
              <a:rPr lang="en-US" sz="1600" b="0" i="0" u="none" strike="noStrike" dirty="0" err="1">
                <a:solidFill>
                  <a:schemeClr val="bg1"/>
                </a:solidFill>
                <a:effectLst/>
              </a:rPr>
              <a:t>nulla</a:t>
            </a:r>
            <a:r>
              <a:rPr lang="en-US" sz="1600" b="0" i="0" u="none" strike="noStrike" dirty="0">
                <a:solidFill>
                  <a:schemeClr val="bg1"/>
                </a:solidFill>
                <a:effectLst/>
              </a:rPr>
              <a:t> </a:t>
            </a:r>
            <a:r>
              <a:rPr lang="en-US" sz="1600" b="0" i="0" u="none" strike="noStrike" dirty="0" err="1">
                <a:solidFill>
                  <a:schemeClr val="bg1"/>
                </a:solidFill>
                <a:effectLst/>
              </a:rPr>
              <a:t>lascia</a:t>
            </a:r>
            <a:r>
              <a:rPr lang="en-US" sz="1600" b="0" i="0" u="none" strike="noStrike" dirty="0">
                <a:solidFill>
                  <a:schemeClr val="bg1"/>
                </a:solidFill>
                <a:effectLst/>
              </a:rPr>
              <a:t> il </a:t>
            </a:r>
            <a:r>
              <a:rPr lang="en-US" sz="1600" b="0" i="0" u="none" strike="noStrike" dirty="0" err="1">
                <a:solidFill>
                  <a:schemeClr val="bg1"/>
                </a:solidFill>
                <a:effectLst/>
              </a:rPr>
              <a:t>soggetto</a:t>
            </a:r>
            <a:r>
              <a:rPr lang="en-US" sz="1600" b="0" i="0" u="none" strike="noStrike" dirty="0">
                <a:solidFill>
                  <a:schemeClr val="bg1"/>
                </a:solidFill>
                <a:effectLst/>
              </a:rPr>
              <a:t> con </a:t>
            </a:r>
            <a:r>
              <a:rPr lang="en-US" sz="1600" b="0" i="0" u="none" strike="noStrike" dirty="0" err="1">
                <a:solidFill>
                  <a:schemeClr val="bg1"/>
                </a:solidFill>
                <a:effectLst/>
              </a:rPr>
              <a:t>una</a:t>
            </a:r>
            <a:r>
              <a:rPr lang="en-US" sz="1600" b="0" i="0" u="none" strike="noStrike" dirty="0">
                <a:solidFill>
                  <a:schemeClr val="bg1"/>
                </a:solidFill>
                <a:effectLst/>
              </a:rPr>
              <a:t> </a:t>
            </a:r>
            <a:r>
              <a:rPr lang="en-US" sz="1600" b="0" i="0" u="none" strike="noStrike" dirty="0" err="1">
                <a:solidFill>
                  <a:schemeClr val="bg1"/>
                </a:solidFill>
                <a:effectLst/>
              </a:rPr>
              <a:t>sensazione</a:t>
            </a:r>
            <a:r>
              <a:rPr lang="en-US" sz="1600" b="0" i="0" u="none" strike="noStrike" dirty="0">
                <a:solidFill>
                  <a:schemeClr val="bg1"/>
                </a:solidFill>
                <a:effectLst/>
              </a:rPr>
              <a:t> di </a:t>
            </a:r>
            <a:r>
              <a:rPr lang="en-US" sz="1600" b="0" i="0" u="none" strike="noStrike" dirty="0" err="1">
                <a:solidFill>
                  <a:schemeClr val="bg1"/>
                </a:solidFill>
                <a:effectLst/>
              </a:rPr>
              <a:t>abbandono</a:t>
            </a:r>
            <a:r>
              <a:rPr lang="en-US" sz="1600" b="0" i="0" u="none" strike="noStrike" dirty="0">
                <a:solidFill>
                  <a:schemeClr val="bg1"/>
                </a:solidFill>
                <a:effectLst/>
              </a:rPr>
              <a:t>, </a:t>
            </a:r>
            <a:r>
              <a:rPr lang="en-US" sz="1600" b="0" i="0" u="none" strike="noStrike" dirty="0" err="1">
                <a:solidFill>
                  <a:schemeClr val="bg1"/>
                </a:solidFill>
                <a:effectLst/>
              </a:rPr>
              <a:t>trascuratezza</a:t>
            </a:r>
            <a:r>
              <a:rPr lang="en-US" sz="1600" b="0" i="0" u="none" strike="noStrike" dirty="0">
                <a:solidFill>
                  <a:schemeClr val="bg1"/>
                </a:solidFill>
                <a:effectLst/>
              </a:rPr>
              <a:t> e </a:t>
            </a:r>
            <a:r>
              <a:rPr lang="en-US" sz="1600" b="0" i="0" u="none" strike="noStrike" dirty="0" err="1">
                <a:solidFill>
                  <a:schemeClr val="bg1"/>
                </a:solidFill>
                <a:effectLst/>
              </a:rPr>
              <a:t>tristezza</a:t>
            </a:r>
            <a:r>
              <a:rPr lang="en-US" sz="1600" b="0" i="0" u="none" strike="noStrike" dirty="0">
                <a:solidFill>
                  <a:schemeClr val="bg1"/>
                </a:solidFill>
                <a:effectLst/>
              </a:rPr>
              <a:t> (</a:t>
            </a:r>
            <a:r>
              <a:rPr lang="en-US" sz="1600" b="0" i="0" u="none" strike="noStrike" dirty="0" err="1">
                <a:solidFill>
                  <a:schemeClr val="bg1"/>
                </a:solidFill>
                <a:effectLst/>
              </a:rPr>
              <a:t>ferita</a:t>
            </a:r>
            <a:r>
              <a:rPr lang="en-US" sz="1600" b="0" i="0" u="none" strike="noStrike" dirty="0">
                <a:solidFill>
                  <a:schemeClr val="bg1"/>
                </a:solidFill>
                <a:effectLst/>
              </a:rPr>
              <a:t> </a:t>
            </a:r>
            <a:r>
              <a:rPr lang="en-US" sz="1600" b="0" i="0" u="none" strike="noStrike" dirty="0" err="1">
                <a:solidFill>
                  <a:schemeClr val="bg1"/>
                </a:solidFill>
                <a:effectLst/>
              </a:rPr>
              <a:t>secondaria</a:t>
            </a:r>
            <a:r>
              <a:rPr lang="en-US" sz="1600" b="0" i="0" u="none" strike="noStrike" dirty="0">
                <a:solidFill>
                  <a:schemeClr val="bg1"/>
                </a:solidFill>
                <a:effectLst/>
              </a:rPr>
              <a:t>). </a:t>
            </a:r>
          </a:p>
          <a:p>
            <a:r>
              <a:rPr lang="en-US" sz="1600" b="0" i="0" u="none" strike="noStrike" dirty="0">
                <a:solidFill>
                  <a:schemeClr val="bg1"/>
                </a:solidFill>
                <a:effectLst/>
              </a:rPr>
              <a:t>I </a:t>
            </a:r>
            <a:r>
              <a:rPr lang="en-US" sz="1600" b="0" i="0" u="none" strike="noStrike" dirty="0" err="1">
                <a:solidFill>
                  <a:schemeClr val="bg1"/>
                </a:solidFill>
                <a:effectLst/>
              </a:rPr>
              <a:t>ricordi</a:t>
            </a:r>
            <a:r>
              <a:rPr lang="en-US" sz="1600" b="0" i="0" u="none" strike="noStrike" dirty="0">
                <a:solidFill>
                  <a:schemeClr val="bg1"/>
                </a:solidFill>
                <a:effectLst/>
              </a:rPr>
              <a:t> degli </a:t>
            </a:r>
            <a:r>
              <a:rPr lang="en-US" sz="1600" b="0" i="0" u="none" strike="noStrike" dirty="0" err="1">
                <a:solidFill>
                  <a:schemeClr val="bg1"/>
                </a:solidFill>
                <a:effectLst/>
              </a:rPr>
              <a:t>eventi</a:t>
            </a:r>
            <a:r>
              <a:rPr lang="en-US" sz="1600" b="0" i="0" u="none" strike="noStrike" dirty="0">
                <a:solidFill>
                  <a:schemeClr val="bg1"/>
                </a:solidFill>
                <a:effectLst/>
              </a:rPr>
              <a:t> </a:t>
            </a:r>
            <a:r>
              <a:rPr lang="en-US" sz="1600" b="0" i="0" u="none" strike="noStrike" dirty="0" err="1">
                <a:solidFill>
                  <a:schemeClr val="bg1"/>
                </a:solidFill>
                <a:effectLst/>
              </a:rPr>
              <a:t>si</a:t>
            </a:r>
            <a:r>
              <a:rPr lang="en-US" sz="1600" b="0" i="0" u="none" strike="noStrike" dirty="0">
                <a:solidFill>
                  <a:schemeClr val="bg1"/>
                </a:solidFill>
                <a:effectLst/>
              </a:rPr>
              <a:t> </a:t>
            </a:r>
            <a:r>
              <a:rPr lang="en-US" sz="1600" b="0" i="0" u="none" strike="noStrike" dirty="0" err="1">
                <a:solidFill>
                  <a:schemeClr val="bg1"/>
                </a:solidFill>
                <a:effectLst/>
              </a:rPr>
              <a:t>consolidano</a:t>
            </a:r>
            <a:r>
              <a:rPr lang="en-US" sz="1600" b="0" i="0" u="none" strike="noStrike" dirty="0">
                <a:solidFill>
                  <a:schemeClr val="bg1"/>
                </a:solidFill>
                <a:effectLst/>
              </a:rPr>
              <a:t> </a:t>
            </a:r>
            <a:r>
              <a:rPr lang="en-US" sz="1600" b="0" i="0" u="none" strike="noStrike" dirty="0" err="1">
                <a:solidFill>
                  <a:schemeClr val="bg1"/>
                </a:solidFill>
                <a:effectLst/>
              </a:rPr>
              <a:t>nel</a:t>
            </a:r>
            <a:r>
              <a:rPr lang="en-US" sz="1600" b="0" i="0" u="none" strike="noStrike" dirty="0">
                <a:solidFill>
                  <a:schemeClr val="bg1"/>
                </a:solidFill>
                <a:effectLst/>
              </a:rPr>
              <a:t> </a:t>
            </a:r>
            <a:r>
              <a:rPr lang="en-US" sz="1600" b="0" i="0" u="none" strike="noStrike" dirty="0" err="1">
                <a:solidFill>
                  <a:schemeClr val="bg1"/>
                </a:solidFill>
                <a:effectLst/>
              </a:rPr>
              <a:t>momento</a:t>
            </a:r>
            <a:r>
              <a:rPr lang="en-US" sz="1600" b="0" i="0" u="none" strike="noStrike" dirty="0">
                <a:solidFill>
                  <a:schemeClr val="bg1"/>
                </a:solidFill>
                <a:effectLst/>
              </a:rPr>
              <a:t> </a:t>
            </a:r>
            <a:r>
              <a:rPr lang="en-US" sz="1600" b="0" i="0" u="none" strike="noStrike" dirty="0" err="1">
                <a:solidFill>
                  <a:schemeClr val="bg1"/>
                </a:solidFill>
                <a:effectLst/>
              </a:rPr>
              <a:t>immediatamente</a:t>
            </a:r>
            <a:r>
              <a:rPr lang="en-US" sz="1600" b="0" i="0" u="none" strike="noStrike" dirty="0">
                <a:solidFill>
                  <a:schemeClr val="bg1"/>
                </a:solidFill>
                <a:effectLst/>
              </a:rPr>
              <a:t> </a:t>
            </a:r>
            <a:r>
              <a:rPr lang="en-US" sz="1600" b="0" i="0" u="none" strike="noStrike" dirty="0" err="1">
                <a:solidFill>
                  <a:schemeClr val="bg1"/>
                </a:solidFill>
                <a:effectLst/>
              </a:rPr>
              <a:t>successivo</a:t>
            </a:r>
            <a:r>
              <a:rPr lang="en-US" sz="1600" b="0" i="0" u="none" strike="noStrike" dirty="0">
                <a:solidFill>
                  <a:schemeClr val="bg1"/>
                </a:solidFill>
                <a:effectLst/>
              </a:rPr>
              <a:t>, con la </a:t>
            </a:r>
            <a:r>
              <a:rPr lang="en-US" sz="1600" b="0" i="0" u="none" strike="noStrike" dirty="0" err="1">
                <a:solidFill>
                  <a:schemeClr val="bg1"/>
                </a:solidFill>
                <a:effectLst/>
              </a:rPr>
              <a:t>mediazione</a:t>
            </a:r>
            <a:r>
              <a:rPr lang="en-US" sz="1600" b="0" i="0" u="none" strike="noStrike" dirty="0">
                <a:solidFill>
                  <a:schemeClr val="bg1"/>
                </a:solidFill>
                <a:effectLst/>
              </a:rPr>
              <a:t> degli </a:t>
            </a:r>
            <a:r>
              <a:rPr lang="en-US" sz="1600" b="0" i="0" u="none" strike="noStrike" dirty="0" err="1">
                <a:solidFill>
                  <a:schemeClr val="bg1"/>
                </a:solidFill>
                <a:effectLst/>
              </a:rPr>
              <a:t>ormoni</a:t>
            </a:r>
            <a:r>
              <a:rPr lang="en-US" sz="1600" b="0" i="0" u="none" strike="noStrike" dirty="0">
                <a:solidFill>
                  <a:schemeClr val="bg1"/>
                </a:solidFill>
                <a:effectLst/>
              </a:rPr>
              <a:t> </a:t>
            </a:r>
            <a:r>
              <a:rPr lang="en-US" sz="1600" b="0" i="0" u="none" strike="noStrike" dirty="0" err="1">
                <a:solidFill>
                  <a:schemeClr val="bg1"/>
                </a:solidFill>
                <a:effectLst/>
              </a:rPr>
              <a:t>dello</a:t>
            </a:r>
            <a:r>
              <a:rPr lang="en-US" sz="1600" b="0" i="0" u="none" strike="noStrike" dirty="0">
                <a:solidFill>
                  <a:schemeClr val="bg1"/>
                </a:solidFill>
                <a:effectLst/>
              </a:rPr>
              <a:t> stress (</a:t>
            </a:r>
            <a:r>
              <a:rPr lang="en-US" sz="1600" b="0" i="0" u="none" strike="noStrike" dirty="0" err="1">
                <a:solidFill>
                  <a:schemeClr val="bg1"/>
                </a:solidFill>
                <a:effectLst/>
              </a:rPr>
              <a:t>adrenalina</a:t>
            </a:r>
            <a:r>
              <a:rPr lang="en-US" sz="1600" b="0" i="0" u="none" strike="noStrike" dirty="0">
                <a:solidFill>
                  <a:schemeClr val="bg1"/>
                </a:solidFill>
                <a:effectLst/>
              </a:rPr>
              <a:t>, </a:t>
            </a:r>
            <a:r>
              <a:rPr lang="en-US" sz="1600" b="0" i="0" u="none" strike="noStrike" dirty="0" err="1">
                <a:solidFill>
                  <a:schemeClr val="bg1"/>
                </a:solidFill>
                <a:effectLst/>
              </a:rPr>
              <a:t>norepinefrina</a:t>
            </a:r>
            <a:r>
              <a:rPr lang="en-US" sz="1600" b="0" i="0" u="none" strike="noStrike" dirty="0">
                <a:solidFill>
                  <a:schemeClr val="bg1"/>
                </a:solidFill>
                <a:effectLst/>
              </a:rPr>
              <a:t>, </a:t>
            </a:r>
            <a:r>
              <a:rPr lang="en-US" sz="1600" b="0" i="0" u="none" strike="noStrike" dirty="0" err="1">
                <a:solidFill>
                  <a:schemeClr val="bg1"/>
                </a:solidFill>
                <a:effectLst/>
              </a:rPr>
              <a:t>cortisolo</a:t>
            </a:r>
            <a:r>
              <a:rPr lang="en-US" sz="1600" b="0" i="0" u="none" strike="noStrike" dirty="0">
                <a:solidFill>
                  <a:schemeClr val="bg1"/>
                </a:solidFill>
                <a:effectLst/>
              </a:rPr>
              <a:t>)</a:t>
            </a:r>
            <a:endParaRPr lang="it-IT" sz="1600" dirty="0">
              <a:solidFill>
                <a:schemeClr val="bg1"/>
              </a:solidFill>
            </a:endParaRPr>
          </a:p>
          <a:p>
            <a:r>
              <a:rPr lang="it-IT" sz="1600" b="0" i="0" u="none" strike="noStrike" dirty="0">
                <a:solidFill>
                  <a:schemeClr val="bg1"/>
                </a:solidFill>
                <a:effectLst/>
              </a:rPr>
              <a:t>Si </a:t>
            </a:r>
            <a:r>
              <a:rPr lang="en-US" sz="1600" b="0" i="0" u="none" strike="noStrike" dirty="0">
                <a:solidFill>
                  <a:schemeClr val="bg1"/>
                </a:solidFill>
                <a:effectLst/>
              </a:rPr>
              <a:t>forma un </a:t>
            </a:r>
            <a:r>
              <a:rPr lang="en-US" sz="1600" b="0" i="0" u="none" strike="noStrike" dirty="0" err="1">
                <a:solidFill>
                  <a:schemeClr val="bg1"/>
                </a:solidFill>
                <a:effectLst/>
              </a:rPr>
              <a:t>ricordo</a:t>
            </a:r>
            <a:r>
              <a:rPr lang="en-US" sz="1600" b="0" i="0" u="none" strike="noStrike" dirty="0">
                <a:solidFill>
                  <a:schemeClr val="bg1"/>
                </a:solidFill>
                <a:effectLst/>
              </a:rPr>
              <a:t> </a:t>
            </a:r>
            <a:r>
              <a:rPr lang="en-US" sz="1600" b="0" i="0" u="none" strike="noStrike" dirty="0" err="1">
                <a:solidFill>
                  <a:schemeClr val="bg1"/>
                </a:solidFill>
                <a:effectLst/>
              </a:rPr>
              <a:t>vivido</a:t>
            </a:r>
            <a:r>
              <a:rPr lang="en-US" sz="1600" b="0" i="0" u="none" strike="noStrike" dirty="0">
                <a:solidFill>
                  <a:schemeClr val="bg1"/>
                </a:solidFill>
                <a:effectLst/>
              </a:rPr>
              <a:t> e </a:t>
            </a:r>
            <a:r>
              <a:rPr lang="en-US" sz="1600" b="0" i="0" u="none" strike="noStrike" dirty="0" err="1">
                <a:solidFill>
                  <a:schemeClr val="bg1"/>
                </a:solidFill>
                <a:effectLst/>
              </a:rPr>
              <a:t>catastrofico</a:t>
            </a:r>
            <a:endParaRPr lang="en-US" sz="1600" dirty="0">
              <a:solidFill>
                <a:schemeClr val="bg1"/>
              </a:solidFill>
            </a:endParaRPr>
          </a:p>
        </p:txBody>
      </p:sp>
      <p:pic>
        <p:nvPicPr>
          <p:cNvPr id="11" name="Immagine 11">
            <a:extLst>
              <a:ext uri="{FF2B5EF4-FFF2-40B4-BE49-F238E27FC236}">
                <a16:creationId xmlns:a16="http://schemas.microsoft.com/office/drawing/2014/main" id="{93CCDB12-D7D7-5854-FD7A-73769E99C13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897" r="-1" b="-1"/>
          <a:stretch/>
        </p:blipFill>
        <p:spPr>
          <a:xfrm>
            <a:off x="6515727" y="1159668"/>
            <a:ext cx="5676273" cy="5698332"/>
          </a:xfrm>
          <a:prstGeom prst="rect">
            <a:avLst/>
          </a:prstGeom>
        </p:spPr>
      </p:pic>
      <p:grpSp>
        <p:nvGrpSpPr>
          <p:cNvPr id="20" name="Group 19">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21" name="Straight Connector 20">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9554154"/>
      </p:ext>
    </p:extLst>
  </p:cSld>
  <p:clrMapOvr>
    <a:masterClrMapping/>
  </p:clrMapOvr>
</p:sld>
</file>

<file path=ppt/theme/theme1.xml><?xml version="1.0" encoding="utf-8"?>
<a:theme xmlns:a="http://schemas.openxmlformats.org/drawingml/2006/main" name="Tema di Office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1973</Words>
  <Application>Microsoft Office PowerPoint</Application>
  <PresentationFormat>Widescreen</PresentationFormat>
  <Paragraphs>94</Paragraphs>
  <Slides>23</Slides>
  <Notes>3</Notes>
  <HiddenSlides>0</HiddenSlides>
  <MMClips>0</MMClips>
  <ScaleCrop>false</ScaleCrop>
  <HeadingPairs>
    <vt:vector size="4" baseType="variant">
      <vt:variant>
        <vt:lpstr>Tema</vt:lpstr>
      </vt:variant>
      <vt:variant>
        <vt:i4>1</vt:i4>
      </vt:variant>
      <vt:variant>
        <vt:lpstr>Titoli diapositive</vt:lpstr>
      </vt:variant>
      <vt:variant>
        <vt:i4>23</vt:i4>
      </vt:variant>
    </vt:vector>
  </HeadingPairs>
  <TitlesOfParts>
    <vt:vector size="24" baseType="lpstr">
      <vt:lpstr>Tema di Office 2013-2022</vt:lpstr>
      <vt:lpstr>“Accompagnare il dolore del lutto perinatale”</vt:lpstr>
      <vt:lpstr>10,9,8….</vt:lpstr>
      <vt:lpstr>ACCOMPAGNARE LA VITA</vt:lpstr>
      <vt:lpstr>Il senso della vita</vt:lpstr>
      <vt:lpstr>LUTTO PERINATALE </vt:lpstr>
      <vt:lpstr> Un lutto “invisibile”</vt:lpstr>
      <vt:lpstr>Perché a noi?</vt:lpstr>
      <vt:lpstr>Shock emotivo</vt:lpstr>
      <vt:lpstr>Sostenere “il trauma”</vt:lpstr>
      <vt:lpstr>Gestire il lutto perinatale</vt:lpstr>
      <vt:lpstr>ELABORAZIONE del concetto di vita e di morte</vt:lpstr>
      <vt:lpstr>Non vi sono scorciatoie </vt:lpstr>
      <vt:lpstr>Traumatizzazione secondaria</vt:lpstr>
      <vt:lpstr>Tuo figlio</vt:lpstr>
      <vt:lpstr>Il tocco</vt:lpstr>
      <vt:lpstr>Frans Veldman -1945</vt:lpstr>
      <vt:lpstr>Approccio globale</vt:lpstr>
      <vt:lpstr>“Conferma affettiva”</vt:lpstr>
      <vt:lpstr>1,0 esco dalla stanza</vt:lpstr>
      <vt:lpstr>Il contatto affettivo per l’elaborazione del lutto perinatale</vt:lpstr>
      <vt:lpstr>«Incontro i parenti. Sbigottiti, esterrefatti porgo loro le mie condoglianze.»</vt:lpstr>
      <vt:lpstr>L’impatto sugli operatori attorno alla nascita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“Accompagnare il dolore del lutto perinatale”</dc:title>
  <dc:creator>Maria Isabella Robbiani</dc:creator>
  <cp:lastModifiedBy>Maria Isabella Robbiani</cp:lastModifiedBy>
  <cp:revision>17</cp:revision>
  <dcterms:created xsi:type="dcterms:W3CDTF">2023-03-01T15:36:05Z</dcterms:created>
  <dcterms:modified xsi:type="dcterms:W3CDTF">2023-03-06T09:51:55Z</dcterms:modified>
</cp:coreProperties>
</file>